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9" r:id="rId3"/>
  </p:sldMasterIdLst>
  <p:notesMasterIdLst>
    <p:notesMasterId r:id="rId16"/>
  </p:notesMasterIdLst>
  <p:sldIdLst>
    <p:sldId id="271" r:id="rId4"/>
    <p:sldId id="395" r:id="rId5"/>
    <p:sldId id="393" r:id="rId6"/>
    <p:sldId id="397" r:id="rId7"/>
    <p:sldId id="290" r:id="rId8"/>
    <p:sldId id="389" r:id="rId9"/>
    <p:sldId id="390" r:id="rId10"/>
    <p:sldId id="396" r:id="rId11"/>
    <p:sldId id="391" r:id="rId12"/>
    <p:sldId id="394" r:id="rId13"/>
    <p:sldId id="392" r:id="rId14"/>
    <p:sldId id="28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4651"/>
  </p:normalViewPr>
  <p:slideViewPr>
    <p:cSldViewPr snapToGrid="0">
      <p:cViewPr varScale="1">
        <p:scale>
          <a:sx n="68" d="100"/>
          <a:sy n="68" d="100"/>
        </p:scale>
        <p:origin x="816" y="60"/>
      </p:cViewPr>
      <p:guideLst/>
    </p:cSldViewPr>
  </p:slid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369BB3-BF09-4C40-B496-E0601708668B}" type="datetimeFigureOut">
              <a:rPr lang="en-US" smtClean="0"/>
              <a:t>11/30/2020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021DC2-DCA1-4DCF-BA59-614AFD4C560A}" type="slidenum">
              <a:rPr lang="en-US" smtClean="0"/>
              <a:t>‹#›</a:t>
            </a:fld>
            <a:endParaRPr lang="en-US"/>
          </a:p>
        </p:txBody>
      </p:sp>
    </p:spTree>
    <p:extLst>
      <p:ext uri="{BB962C8B-B14F-4D97-AF65-F5344CB8AC3E}">
        <p14:creationId xmlns:p14="http://schemas.microsoft.com/office/powerpoint/2010/main" val="296978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021DC2-DCA1-4DCF-BA59-614AFD4C560A}" type="slidenum">
              <a:rPr lang="en-US" smtClean="0"/>
              <a:t>2</a:t>
            </a:fld>
            <a:endParaRPr lang="en-US"/>
          </a:p>
        </p:txBody>
      </p:sp>
    </p:spTree>
    <p:extLst>
      <p:ext uri="{BB962C8B-B14F-4D97-AF65-F5344CB8AC3E}">
        <p14:creationId xmlns:p14="http://schemas.microsoft.com/office/powerpoint/2010/main" val="3817928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FA50D-0FB1-4F51-8CDA-585E1D4AC8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D42357-9ABE-4333-8F2B-61862706D2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0815C3-49BF-40D7-AB04-886D7DACD6A9}"/>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5" name="Footer Placeholder 4">
            <a:extLst>
              <a:ext uri="{FF2B5EF4-FFF2-40B4-BE49-F238E27FC236}">
                <a16:creationId xmlns:a16="http://schemas.microsoft.com/office/drawing/2014/main" id="{2AF1DD11-45F5-4CFA-8A2D-72A56CEB5A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6D3FE5-957F-4BD1-A6C3-911CE458DA17}"/>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2805177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17999-C376-428E-8D01-923198AC4E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67A06F-3863-4E97-B671-2D02FF3C3BF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929F10-7331-4239-B14D-27C945AA2D71}"/>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5" name="Footer Placeholder 4">
            <a:extLst>
              <a:ext uri="{FF2B5EF4-FFF2-40B4-BE49-F238E27FC236}">
                <a16:creationId xmlns:a16="http://schemas.microsoft.com/office/drawing/2014/main" id="{79BA9B97-C9A2-488C-B92E-29DAC5338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1F802E-0229-495B-A3A8-71C56B1D935F}"/>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2636043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25CB-0ECE-4109-8326-897B7E86A7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6A2DDF-CF1E-46E7-A48C-667C8BB3C4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E3D665C-1BA4-4B4F-B75E-990146D08B21}"/>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5" name="Footer Placeholder 4">
            <a:extLst>
              <a:ext uri="{FF2B5EF4-FFF2-40B4-BE49-F238E27FC236}">
                <a16:creationId xmlns:a16="http://schemas.microsoft.com/office/drawing/2014/main" id="{5F0F6CDF-4DC4-433E-900D-E9B5D70F08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6054A5-C553-4EC0-BC98-57DFD8403AB4}"/>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915609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BC66-D6E5-4F31-8E1C-427468CE27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8D5213-888F-4701-84C6-43BD486908E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A5F15E-0AC3-4E8F-AC0F-0A8873DB6F9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B6772B-6237-44B9-82D7-2A72A3E8E8B6}"/>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6" name="Footer Placeholder 5">
            <a:extLst>
              <a:ext uri="{FF2B5EF4-FFF2-40B4-BE49-F238E27FC236}">
                <a16:creationId xmlns:a16="http://schemas.microsoft.com/office/drawing/2014/main" id="{66EC5E40-1465-40C0-93DD-A5E8ABF0BC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FBAC0A-54B3-4DB1-A26F-0295F5042ADA}"/>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2663934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066B5-03E9-4EE3-BB0E-17116AA98E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D3C6AB-D75E-45A3-8ACF-7374320501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DC88339-94D6-4C9E-B503-86CA6538FAD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279D23-20BA-421C-A3A5-9286348724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439235F-2303-438D-A963-DD9250D7BBE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A4B980-98E2-4078-934E-4B8D4565CA53}"/>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8" name="Footer Placeholder 7">
            <a:extLst>
              <a:ext uri="{FF2B5EF4-FFF2-40B4-BE49-F238E27FC236}">
                <a16:creationId xmlns:a16="http://schemas.microsoft.com/office/drawing/2014/main" id="{D9729EC8-16F1-4D4B-AE35-8CCCB68D1E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D06FA1-4E0D-40C8-A604-0C79899FE5C1}"/>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1796433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EF4DD-E73D-49E3-978C-9DFE4E6D51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1DEADE-41E6-412B-A1D6-AB03DAE9609F}"/>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4" name="Footer Placeholder 3">
            <a:extLst>
              <a:ext uri="{FF2B5EF4-FFF2-40B4-BE49-F238E27FC236}">
                <a16:creationId xmlns:a16="http://schemas.microsoft.com/office/drawing/2014/main" id="{F3B3FCB1-C6C1-4599-972C-B5374173E8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923F67-DD05-4AE6-8760-2E80C7357659}"/>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863840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D64116-5C7A-4351-A43E-AD2D4D6927AB}"/>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3" name="Footer Placeholder 2">
            <a:extLst>
              <a:ext uri="{FF2B5EF4-FFF2-40B4-BE49-F238E27FC236}">
                <a16:creationId xmlns:a16="http://schemas.microsoft.com/office/drawing/2014/main" id="{3591610D-9A39-44BF-9380-8BFE40D781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71FB32-A946-4896-9D0F-642826D5E9CC}"/>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3317571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DF1E6-3ED0-4C05-80F2-72712C1994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CDD078-5614-4999-BCAE-F20F6973F0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72F59A-E2F5-46BE-9344-2D29832F25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0BBB553-4CCC-41DB-B0E0-2CE1F9637CF4}"/>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6" name="Footer Placeholder 5">
            <a:extLst>
              <a:ext uri="{FF2B5EF4-FFF2-40B4-BE49-F238E27FC236}">
                <a16:creationId xmlns:a16="http://schemas.microsoft.com/office/drawing/2014/main" id="{DF009F9E-A6D1-4C33-ADD5-D1F1C3BA97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15CFBF-8235-4D99-974A-355115E5348C}"/>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1660720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8A2B-CDFE-49E1-AAB8-17030C1CA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7DE5CA-488B-4007-9E73-F33213FB3F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6E34E1-DA18-418A-A676-DD8F27F548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417B94A-4418-4E5A-8B52-8BC0C0906B18}"/>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6" name="Footer Placeholder 5">
            <a:extLst>
              <a:ext uri="{FF2B5EF4-FFF2-40B4-BE49-F238E27FC236}">
                <a16:creationId xmlns:a16="http://schemas.microsoft.com/office/drawing/2014/main" id="{9B0D72C2-55B3-4B86-BE9E-FF205158A2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ECE7F9-293D-45AB-BAC8-FF3FB48325B1}"/>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3214328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8813-9BB5-4665-A1CD-2AB317898C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CBA6C5-032D-414B-BFCB-1CF735A224C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61AA92-F03A-47C4-89D4-F3DF3FD329A3}"/>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5" name="Footer Placeholder 4">
            <a:extLst>
              <a:ext uri="{FF2B5EF4-FFF2-40B4-BE49-F238E27FC236}">
                <a16:creationId xmlns:a16="http://schemas.microsoft.com/office/drawing/2014/main" id="{2ADA5C5D-E3B5-44E2-A736-8899D68A76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D7F488-C643-4CBC-A630-F27F13DF729B}"/>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3805185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989FAE-ED20-46A8-ADAB-C8EBBBE189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8F1B97-B5AC-4FB8-BFAE-7CF3C9E9220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855856-3426-457F-9EC3-E9486B62A1FC}"/>
              </a:ext>
            </a:extLst>
          </p:cNvPr>
          <p:cNvSpPr>
            <a:spLocks noGrp="1"/>
          </p:cNvSpPr>
          <p:nvPr>
            <p:ph type="dt" sz="half" idx="10"/>
          </p:nvPr>
        </p:nvSpPr>
        <p:spPr/>
        <p:txBody>
          <a:bodyPr/>
          <a:lstStyle/>
          <a:p>
            <a:fld id="{551A0104-6E46-4F97-930A-16FD0D32A5BF}" type="datetimeFigureOut">
              <a:rPr lang="en-US" smtClean="0"/>
              <a:t>11/30/2020</a:t>
            </a:fld>
            <a:endParaRPr lang="en-US"/>
          </a:p>
        </p:txBody>
      </p:sp>
      <p:sp>
        <p:nvSpPr>
          <p:cNvPr id="5" name="Footer Placeholder 4">
            <a:extLst>
              <a:ext uri="{FF2B5EF4-FFF2-40B4-BE49-F238E27FC236}">
                <a16:creationId xmlns:a16="http://schemas.microsoft.com/office/drawing/2014/main" id="{3D5862AB-9E77-44A3-853B-BCDAF1D57C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4F869F-8ECF-478E-9A69-1822F521E530}"/>
              </a:ext>
            </a:extLst>
          </p:cNvPr>
          <p:cNvSpPr>
            <a:spLocks noGrp="1"/>
          </p:cNvSpPr>
          <p:nvPr>
            <p:ph type="sldNum" sz="quarter" idx="12"/>
          </p:nvPr>
        </p:nvSpPr>
        <p:spPr/>
        <p:txBody>
          <a:bodyPr/>
          <a:lstStyle/>
          <a:p>
            <a:fld id="{A94F88B9-333E-46C3-A9DC-B6FC7C0C5AD7}" type="slidenum">
              <a:rPr lang="en-US" smtClean="0"/>
              <a:t>‹#›</a:t>
            </a:fld>
            <a:endParaRPr lang="en-US"/>
          </a:p>
        </p:txBody>
      </p:sp>
    </p:spTree>
    <p:extLst>
      <p:ext uri="{BB962C8B-B14F-4D97-AF65-F5344CB8AC3E}">
        <p14:creationId xmlns:p14="http://schemas.microsoft.com/office/powerpoint/2010/main" val="2639607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losing Slide - Option 1">
    <p:spTree>
      <p:nvGrpSpPr>
        <p:cNvPr id="1" name=""/>
        <p:cNvGrpSpPr/>
        <p:nvPr/>
      </p:nvGrpSpPr>
      <p:grpSpPr>
        <a:xfrm>
          <a:off x="0" y="0"/>
          <a:ext cx="0" cy="0"/>
          <a:chOff x="0" y="0"/>
          <a:chExt cx="0" cy="0"/>
        </a:xfrm>
      </p:grpSpPr>
      <p:pic>
        <p:nvPicPr>
          <p:cNvPr id="4" name="Picture 3" descr="PPT-General9.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5974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8"/>
          <p:cNvSpPr/>
          <p:nvPr/>
        </p:nvSpPr>
        <p:spPr>
          <a:xfrm>
            <a:off x="0" y="1050544"/>
            <a:ext cx="4667354" cy="53168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7372" y="3475577"/>
            <a:ext cx="4592072" cy="1846766"/>
          </a:xfrm>
        </p:spPr>
        <p:txBody>
          <a:bodyPr anchor="b">
            <a:normAutofit/>
          </a:bodyPr>
          <a:lstStyle>
            <a:lvl1pPr algn="l">
              <a:lnSpc>
                <a:spcPct val="90000"/>
              </a:lnSpc>
              <a:defRPr sz="4800">
                <a:solidFill>
                  <a:schemeClr val="bg1"/>
                </a:solidFill>
              </a:defRPr>
            </a:lvl1pPr>
          </a:lstStyle>
          <a:p>
            <a:r>
              <a:rPr lang="en-US" dirty="0"/>
              <a:t>Click to edit Master title style</a:t>
            </a:r>
            <a:endParaRPr dirty="0"/>
          </a:p>
        </p:txBody>
      </p:sp>
      <p:sp>
        <p:nvSpPr>
          <p:cNvPr id="3" name="Subtitle 2"/>
          <p:cNvSpPr>
            <a:spLocks noGrp="1"/>
          </p:cNvSpPr>
          <p:nvPr>
            <p:ph type="subTitle" idx="1"/>
          </p:nvPr>
        </p:nvSpPr>
        <p:spPr>
          <a:xfrm>
            <a:off x="37372" y="5359400"/>
            <a:ext cx="4592072"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66815" y="2537650"/>
            <a:ext cx="2500172" cy="1666781"/>
          </a:xfrm>
          <a:prstGeom prst="rect">
            <a:avLst/>
          </a:prstGeom>
        </p:spPr>
      </p:pic>
      <p:pic>
        <p:nvPicPr>
          <p:cNvPr id="12" name="Picture 11">
            <a:extLst>
              <a:ext uri="{FF2B5EF4-FFF2-40B4-BE49-F238E27FC236}">
                <a16:creationId xmlns:a16="http://schemas.microsoft.com/office/drawing/2014/main" id="{D6544188-D067-4F58-9872-0F79AF614B3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6705" y="2538906"/>
            <a:ext cx="2496404" cy="1664269"/>
          </a:xfrm>
          <a:prstGeom prst="rect">
            <a:avLst/>
          </a:prstGeom>
        </p:spPr>
      </p:pic>
      <p:pic>
        <p:nvPicPr>
          <p:cNvPr id="13" name="Picture 12">
            <a:extLst>
              <a:ext uri="{FF2B5EF4-FFF2-40B4-BE49-F238E27FC236}">
                <a16:creationId xmlns:a16="http://schemas.microsoft.com/office/drawing/2014/main" id="{535EFA63-DD80-40EA-9FD0-1123A8FE988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73228" y="2537485"/>
            <a:ext cx="2500665" cy="1667110"/>
          </a:xfrm>
          <a:prstGeom prst="rect">
            <a:avLst/>
          </a:prstGeom>
        </p:spPr>
      </p:pic>
      <p:pic>
        <p:nvPicPr>
          <p:cNvPr id="16" name="Picture 15">
            <a:extLst>
              <a:ext uri="{FF2B5EF4-FFF2-40B4-BE49-F238E27FC236}">
                <a16:creationId xmlns:a16="http://schemas.microsoft.com/office/drawing/2014/main" id="{DE1E2C54-8160-40E1-91C4-483AFFB4B82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04686" y="1498600"/>
            <a:ext cx="3567483" cy="1528921"/>
          </a:xfrm>
          <a:prstGeom prst="rect">
            <a:avLst/>
          </a:prstGeom>
        </p:spPr>
      </p:pic>
    </p:spTree>
    <p:extLst>
      <p:ext uri="{BB962C8B-B14F-4D97-AF65-F5344CB8AC3E}">
        <p14:creationId xmlns:p14="http://schemas.microsoft.com/office/powerpoint/2010/main" val="160334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F5EB44C-39F5-421B-A156-F94CB807A9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414" y="2595453"/>
            <a:ext cx="2500172" cy="1666781"/>
          </a:xfrm>
          <a:prstGeom prst="rect">
            <a:avLst/>
          </a:prstGeom>
        </p:spPr>
      </p:pic>
      <p:pic>
        <p:nvPicPr>
          <p:cNvPr id="11" name="Picture 10">
            <a:extLst>
              <a:ext uri="{FF2B5EF4-FFF2-40B4-BE49-F238E27FC236}">
                <a16:creationId xmlns:a16="http://schemas.microsoft.com/office/drawing/2014/main" id="{6B160EF6-F12D-44EA-B5BC-1DFB086886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51111" y="2596709"/>
            <a:ext cx="2496404" cy="1664269"/>
          </a:xfrm>
          <a:prstGeom prst="rect">
            <a:avLst/>
          </a:prstGeom>
        </p:spPr>
      </p:pic>
      <p:pic>
        <p:nvPicPr>
          <p:cNvPr id="14" name="Picture 13">
            <a:extLst>
              <a:ext uri="{FF2B5EF4-FFF2-40B4-BE49-F238E27FC236}">
                <a16:creationId xmlns:a16="http://schemas.microsoft.com/office/drawing/2014/main" id="{DAB28D5C-D573-4C75-A4F0-D759A125B95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47515" y="2595288"/>
            <a:ext cx="2500665" cy="1667110"/>
          </a:xfrm>
          <a:prstGeom prst="rect">
            <a:avLst/>
          </a:prstGeom>
        </p:spPr>
      </p:pic>
      <p:sp>
        <p:nvSpPr>
          <p:cNvPr id="17" name="Rectangle 16">
            <a:extLst>
              <a:ext uri="{FF2B5EF4-FFF2-40B4-BE49-F238E27FC236}">
                <a16:creationId xmlns:a16="http://schemas.microsoft.com/office/drawing/2014/main" id="{20B9A5AC-9573-440C-806C-2520B743DC59}"/>
              </a:ext>
            </a:extLst>
          </p:cNvPr>
          <p:cNvSpPr/>
          <p:nvPr userDrawn="1"/>
        </p:nvSpPr>
        <p:spPr>
          <a:xfrm>
            <a:off x="2483758" y="1050544"/>
            <a:ext cx="4667354" cy="53168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8" name="Picture 17">
            <a:extLst>
              <a:ext uri="{FF2B5EF4-FFF2-40B4-BE49-F238E27FC236}">
                <a16:creationId xmlns:a16="http://schemas.microsoft.com/office/drawing/2014/main" id="{F51A2D31-29F3-4459-A420-30320B42CC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033693" y="1554356"/>
            <a:ext cx="3567483" cy="1528921"/>
          </a:xfrm>
          <a:prstGeom prst="rect">
            <a:avLst/>
          </a:prstGeom>
        </p:spPr>
      </p:pic>
      <p:sp>
        <p:nvSpPr>
          <p:cNvPr id="20" name="Title 1">
            <a:extLst>
              <a:ext uri="{FF2B5EF4-FFF2-40B4-BE49-F238E27FC236}">
                <a16:creationId xmlns:a16="http://schemas.microsoft.com/office/drawing/2014/main" id="{B620ACCE-ADAA-47E2-A8D0-A0B97466EF6B}"/>
              </a:ext>
            </a:extLst>
          </p:cNvPr>
          <p:cNvSpPr>
            <a:spLocks noGrp="1"/>
          </p:cNvSpPr>
          <p:nvPr>
            <p:ph type="ctrTitle"/>
          </p:nvPr>
        </p:nvSpPr>
        <p:spPr>
          <a:xfrm>
            <a:off x="2517210" y="3203713"/>
            <a:ext cx="4592072" cy="1846766"/>
          </a:xfrm>
        </p:spPr>
        <p:txBody>
          <a:bodyPr anchor="b">
            <a:normAutofit/>
          </a:bodyPr>
          <a:lstStyle>
            <a:lvl1pPr algn="l">
              <a:lnSpc>
                <a:spcPct val="90000"/>
              </a:lnSpc>
              <a:defRPr sz="4800">
                <a:solidFill>
                  <a:schemeClr val="bg1"/>
                </a:solidFill>
              </a:defRPr>
            </a:lvl1pPr>
          </a:lstStyle>
          <a:p>
            <a:r>
              <a:rPr lang="en-US" dirty="0"/>
              <a:t>Click to edit Master title style</a:t>
            </a:r>
            <a:endParaRPr dirty="0"/>
          </a:p>
        </p:txBody>
      </p:sp>
      <p:sp>
        <p:nvSpPr>
          <p:cNvPr id="21" name="Subtitle 2">
            <a:extLst>
              <a:ext uri="{FF2B5EF4-FFF2-40B4-BE49-F238E27FC236}">
                <a16:creationId xmlns:a16="http://schemas.microsoft.com/office/drawing/2014/main" id="{32480C50-51C7-453A-9B4B-C5A54D1C4EB6}"/>
              </a:ext>
            </a:extLst>
          </p:cNvPr>
          <p:cNvSpPr>
            <a:spLocks noGrp="1"/>
          </p:cNvSpPr>
          <p:nvPr>
            <p:ph type="subTitle" idx="1"/>
          </p:nvPr>
        </p:nvSpPr>
        <p:spPr>
          <a:xfrm>
            <a:off x="2517210" y="5079616"/>
            <a:ext cx="4592072"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spTree>
    <p:extLst>
      <p:ext uri="{BB962C8B-B14F-4D97-AF65-F5344CB8AC3E}">
        <p14:creationId xmlns:p14="http://schemas.microsoft.com/office/powerpoint/2010/main" val="88918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F5EB44C-39F5-421B-A156-F94CB807A9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414" y="2595453"/>
            <a:ext cx="2500172" cy="1666781"/>
          </a:xfrm>
          <a:prstGeom prst="rect">
            <a:avLst/>
          </a:prstGeom>
        </p:spPr>
      </p:pic>
      <p:pic>
        <p:nvPicPr>
          <p:cNvPr id="11" name="Picture 10">
            <a:extLst>
              <a:ext uri="{FF2B5EF4-FFF2-40B4-BE49-F238E27FC236}">
                <a16:creationId xmlns:a16="http://schemas.microsoft.com/office/drawing/2014/main" id="{6B160EF6-F12D-44EA-B5BC-1DFB086886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85888" y="2596709"/>
            <a:ext cx="2496404" cy="1664269"/>
          </a:xfrm>
          <a:prstGeom prst="rect">
            <a:avLst/>
          </a:prstGeom>
        </p:spPr>
      </p:pic>
      <p:pic>
        <p:nvPicPr>
          <p:cNvPr id="14" name="Picture 13">
            <a:extLst>
              <a:ext uri="{FF2B5EF4-FFF2-40B4-BE49-F238E27FC236}">
                <a16:creationId xmlns:a16="http://schemas.microsoft.com/office/drawing/2014/main" id="{DAB28D5C-D573-4C75-A4F0-D759A125B95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47515" y="2595288"/>
            <a:ext cx="2500665" cy="1667110"/>
          </a:xfrm>
          <a:prstGeom prst="rect">
            <a:avLst/>
          </a:prstGeom>
        </p:spPr>
      </p:pic>
      <p:sp>
        <p:nvSpPr>
          <p:cNvPr id="17" name="Rectangle 16">
            <a:extLst>
              <a:ext uri="{FF2B5EF4-FFF2-40B4-BE49-F238E27FC236}">
                <a16:creationId xmlns:a16="http://schemas.microsoft.com/office/drawing/2014/main" id="{20B9A5AC-9573-440C-806C-2520B743DC59}"/>
              </a:ext>
            </a:extLst>
          </p:cNvPr>
          <p:cNvSpPr/>
          <p:nvPr userDrawn="1"/>
        </p:nvSpPr>
        <p:spPr>
          <a:xfrm>
            <a:off x="4980161" y="1044811"/>
            <a:ext cx="4667354" cy="53168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8" name="Picture 17">
            <a:extLst>
              <a:ext uri="{FF2B5EF4-FFF2-40B4-BE49-F238E27FC236}">
                <a16:creationId xmlns:a16="http://schemas.microsoft.com/office/drawing/2014/main" id="{F51A2D31-29F3-4459-A420-30320B42CC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530097" y="1501984"/>
            <a:ext cx="3567483" cy="1528921"/>
          </a:xfrm>
          <a:prstGeom prst="rect">
            <a:avLst/>
          </a:prstGeom>
        </p:spPr>
      </p:pic>
      <p:sp>
        <p:nvSpPr>
          <p:cNvPr id="20" name="Title 1">
            <a:extLst>
              <a:ext uri="{FF2B5EF4-FFF2-40B4-BE49-F238E27FC236}">
                <a16:creationId xmlns:a16="http://schemas.microsoft.com/office/drawing/2014/main" id="{B620ACCE-ADAA-47E2-A8D0-A0B97466EF6B}"/>
              </a:ext>
            </a:extLst>
          </p:cNvPr>
          <p:cNvSpPr>
            <a:spLocks noGrp="1"/>
          </p:cNvSpPr>
          <p:nvPr>
            <p:ph type="ctrTitle"/>
          </p:nvPr>
        </p:nvSpPr>
        <p:spPr>
          <a:xfrm>
            <a:off x="5017802" y="3030905"/>
            <a:ext cx="4592072" cy="1846766"/>
          </a:xfrm>
        </p:spPr>
        <p:txBody>
          <a:bodyPr anchor="b">
            <a:normAutofit/>
          </a:bodyPr>
          <a:lstStyle>
            <a:lvl1pPr algn="l">
              <a:lnSpc>
                <a:spcPct val="90000"/>
              </a:lnSpc>
              <a:defRPr sz="4800">
                <a:solidFill>
                  <a:schemeClr val="bg1"/>
                </a:solidFill>
              </a:defRPr>
            </a:lvl1pPr>
          </a:lstStyle>
          <a:p>
            <a:r>
              <a:rPr lang="en-US" dirty="0"/>
              <a:t>Click to edit Master title style</a:t>
            </a:r>
            <a:endParaRPr dirty="0"/>
          </a:p>
        </p:txBody>
      </p:sp>
      <p:sp>
        <p:nvSpPr>
          <p:cNvPr id="21" name="Subtitle 2">
            <a:extLst>
              <a:ext uri="{FF2B5EF4-FFF2-40B4-BE49-F238E27FC236}">
                <a16:creationId xmlns:a16="http://schemas.microsoft.com/office/drawing/2014/main" id="{32480C50-51C7-453A-9B4B-C5A54D1C4EB6}"/>
              </a:ext>
            </a:extLst>
          </p:cNvPr>
          <p:cNvSpPr>
            <a:spLocks noGrp="1"/>
          </p:cNvSpPr>
          <p:nvPr>
            <p:ph type="subTitle" idx="1"/>
          </p:nvPr>
        </p:nvSpPr>
        <p:spPr>
          <a:xfrm>
            <a:off x="5017802" y="4969939"/>
            <a:ext cx="4592072"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spTree>
    <p:extLst>
      <p:ext uri="{BB962C8B-B14F-4D97-AF65-F5344CB8AC3E}">
        <p14:creationId xmlns:p14="http://schemas.microsoft.com/office/powerpoint/2010/main" val="2424650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F5EB44C-39F5-421B-A156-F94CB807A9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39" y="2595453"/>
            <a:ext cx="2500172" cy="1666781"/>
          </a:xfrm>
          <a:prstGeom prst="rect">
            <a:avLst/>
          </a:prstGeom>
        </p:spPr>
      </p:pic>
      <p:pic>
        <p:nvPicPr>
          <p:cNvPr id="11" name="Picture 10">
            <a:extLst>
              <a:ext uri="{FF2B5EF4-FFF2-40B4-BE49-F238E27FC236}">
                <a16:creationId xmlns:a16="http://schemas.microsoft.com/office/drawing/2014/main" id="{6B160EF6-F12D-44EA-B5BC-1DFB086886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7211" y="2596709"/>
            <a:ext cx="2496404" cy="1664269"/>
          </a:xfrm>
          <a:prstGeom prst="rect">
            <a:avLst/>
          </a:prstGeom>
        </p:spPr>
      </p:pic>
      <p:pic>
        <p:nvPicPr>
          <p:cNvPr id="14" name="Picture 13">
            <a:extLst>
              <a:ext uri="{FF2B5EF4-FFF2-40B4-BE49-F238E27FC236}">
                <a16:creationId xmlns:a16="http://schemas.microsoft.com/office/drawing/2014/main" id="{DAB28D5C-D573-4C75-A4F0-D759A125B95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013222" y="2595288"/>
            <a:ext cx="2500665" cy="1667110"/>
          </a:xfrm>
          <a:prstGeom prst="rect">
            <a:avLst/>
          </a:prstGeom>
        </p:spPr>
      </p:pic>
      <p:sp>
        <p:nvSpPr>
          <p:cNvPr id="17" name="Rectangle 16">
            <a:extLst>
              <a:ext uri="{FF2B5EF4-FFF2-40B4-BE49-F238E27FC236}">
                <a16:creationId xmlns:a16="http://schemas.microsoft.com/office/drawing/2014/main" id="{20B9A5AC-9573-440C-806C-2520B743DC59}"/>
              </a:ext>
            </a:extLst>
          </p:cNvPr>
          <p:cNvSpPr/>
          <p:nvPr userDrawn="1"/>
        </p:nvSpPr>
        <p:spPr>
          <a:xfrm>
            <a:off x="7513495" y="1117451"/>
            <a:ext cx="4667354" cy="53168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8" name="Picture 17">
            <a:extLst>
              <a:ext uri="{FF2B5EF4-FFF2-40B4-BE49-F238E27FC236}">
                <a16:creationId xmlns:a16="http://schemas.microsoft.com/office/drawing/2014/main" id="{F51A2D31-29F3-4459-A420-30320B42CC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74581" y="1566593"/>
            <a:ext cx="3567483" cy="1528921"/>
          </a:xfrm>
          <a:prstGeom prst="rect">
            <a:avLst/>
          </a:prstGeom>
        </p:spPr>
      </p:pic>
      <p:sp>
        <p:nvSpPr>
          <p:cNvPr id="20" name="Title 1">
            <a:extLst>
              <a:ext uri="{FF2B5EF4-FFF2-40B4-BE49-F238E27FC236}">
                <a16:creationId xmlns:a16="http://schemas.microsoft.com/office/drawing/2014/main" id="{B620ACCE-ADAA-47E2-A8D0-A0B97466EF6B}"/>
              </a:ext>
            </a:extLst>
          </p:cNvPr>
          <p:cNvSpPr>
            <a:spLocks noGrp="1"/>
          </p:cNvSpPr>
          <p:nvPr>
            <p:ph type="ctrTitle"/>
          </p:nvPr>
        </p:nvSpPr>
        <p:spPr>
          <a:xfrm>
            <a:off x="7551136" y="3095514"/>
            <a:ext cx="4592072" cy="1846766"/>
          </a:xfrm>
        </p:spPr>
        <p:txBody>
          <a:bodyPr anchor="b">
            <a:normAutofit/>
          </a:bodyPr>
          <a:lstStyle>
            <a:lvl1pPr algn="l">
              <a:lnSpc>
                <a:spcPct val="90000"/>
              </a:lnSpc>
              <a:defRPr sz="4800">
                <a:solidFill>
                  <a:schemeClr val="bg1"/>
                </a:solidFill>
              </a:defRPr>
            </a:lvl1pPr>
          </a:lstStyle>
          <a:p>
            <a:r>
              <a:rPr lang="en-US" dirty="0"/>
              <a:t>Click to edit Master title style</a:t>
            </a:r>
            <a:endParaRPr dirty="0"/>
          </a:p>
        </p:txBody>
      </p:sp>
      <p:sp>
        <p:nvSpPr>
          <p:cNvPr id="21" name="Subtitle 2">
            <a:extLst>
              <a:ext uri="{FF2B5EF4-FFF2-40B4-BE49-F238E27FC236}">
                <a16:creationId xmlns:a16="http://schemas.microsoft.com/office/drawing/2014/main" id="{32480C50-51C7-453A-9B4B-C5A54D1C4EB6}"/>
              </a:ext>
            </a:extLst>
          </p:cNvPr>
          <p:cNvSpPr>
            <a:spLocks noGrp="1"/>
          </p:cNvSpPr>
          <p:nvPr>
            <p:ph type="subTitle" idx="1"/>
          </p:nvPr>
        </p:nvSpPr>
        <p:spPr>
          <a:xfrm>
            <a:off x="7555324" y="5021758"/>
            <a:ext cx="4592072"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spTree>
    <p:extLst>
      <p:ext uri="{BB962C8B-B14F-4D97-AF65-F5344CB8AC3E}">
        <p14:creationId xmlns:p14="http://schemas.microsoft.com/office/powerpoint/2010/main" val="387605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8CBC4151-D429-490F-8B6F-CB9E6F3BB766}" type="datetime1">
              <a:rPr lang="en-US" smtClean="0"/>
              <a:t>11/30/2020</a:t>
            </a:fld>
            <a:endParaRPr lang="en-US" dirty="0"/>
          </a:p>
        </p:txBody>
      </p:sp>
      <p:sp>
        <p:nvSpPr>
          <p:cNvPr id="5" name="Footer Placeholder 4"/>
          <p:cNvSpPr>
            <a:spLocks noGrp="1"/>
          </p:cNvSpPr>
          <p:nvPr>
            <p:ph type="ftr" sz="quarter" idx="11"/>
          </p:nvPr>
        </p:nvSpPr>
        <p:spPr/>
        <p:txBody>
          <a:bodyPr/>
          <a:lstStyle>
            <a:lvl1pPr>
              <a:defRPr/>
            </a:lvl1pPr>
          </a:lstStyle>
          <a:p>
            <a:r>
              <a:rPr lang="en-US" dirty="0"/>
              <a:t>Council on Social Work Education                                                                                                                                                                                                                       www.cswe.org</a:t>
            </a:r>
          </a:p>
        </p:txBody>
      </p:sp>
      <p:pic>
        <p:nvPicPr>
          <p:cNvPr id="7" name="Picture 6">
            <a:extLst>
              <a:ext uri="{FF2B5EF4-FFF2-40B4-BE49-F238E27FC236}">
                <a16:creationId xmlns:a16="http://schemas.microsoft.com/office/drawing/2014/main" id="{371CCD59-F824-4A14-A373-27D671FAD4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753" y="5910469"/>
            <a:ext cx="705220" cy="705220"/>
          </a:xfrm>
          <a:prstGeom prst="rect">
            <a:avLst/>
          </a:prstGeom>
        </p:spPr>
      </p:pic>
    </p:spTree>
    <p:extLst>
      <p:ext uri="{BB962C8B-B14F-4D97-AF65-F5344CB8AC3E}">
        <p14:creationId xmlns:p14="http://schemas.microsoft.com/office/powerpoint/2010/main" val="68866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p:nvSpPr>
        <p:spPr>
          <a:xfrm>
            <a:off x="4118837" y="3145188"/>
            <a:ext cx="4034648" cy="28007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93084" y="3429000"/>
            <a:ext cx="3805832" cy="1398442"/>
          </a:xfrm>
        </p:spPr>
        <p:txBody>
          <a:bodyPr anchor="b">
            <a:normAutofit/>
          </a:bodyPr>
          <a:lstStyle>
            <a:lvl1pPr>
              <a:defRPr sz="3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4192859" y="5451564"/>
            <a:ext cx="3805832" cy="449523"/>
          </a:xfrm>
        </p:spPr>
        <p:txBody>
          <a:bodyPr>
            <a:normAutofit/>
          </a:bodyPr>
          <a:lstStyle>
            <a:lvl1pPr marL="0" indent="0">
              <a:spcBef>
                <a:spcPts val="0"/>
              </a:spcBef>
              <a:buNone/>
              <a:defRPr sz="20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Edit Master text styles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58" y="3175470"/>
            <a:ext cx="4108578" cy="2739052"/>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3484" y="3173132"/>
            <a:ext cx="4115584" cy="2743722"/>
          </a:xfrm>
          <a:prstGeom prst="rect">
            <a:avLst/>
          </a:prstGeom>
        </p:spPr>
      </p:pic>
      <p:pic>
        <p:nvPicPr>
          <p:cNvPr id="7" name="Picture 6">
            <a:extLst>
              <a:ext uri="{FF2B5EF4-FFF2-40B4-BE49-F238E27FC236}">
                <a16:creationId xmlns:a16="http://schemas.microsoft.com/office/drawing/2014/main" id="{C34DA04C-725E-46FA-A199-985F32B3EBF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86780" y="6334214"/>
            <a:ext cx="705220" cy="705220"/>
          </a:xfrm>
          <a:prstGeom prst="rect">
            <a:avLst/>
          </a:prstGeom>
        </p:spPr>
      </p:pic>
    </p:spTree>
    <p:extLst>
      <p:ext uri="{BB962C8B-B14F-4D97-AF65-F5344CB8AC3E}">
        <p14:creationId xmlns:p14="http://schemas.microsoft.com/office/powerpoint/2010/main" val="1401780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8" name="Rectangle 7"/>
          <p:cNvSpPr/>
          <p:nvPr/>
        </p:nvSpPr>
        <p:spPr>
          <a:xfrm>
            <a:off x="4100983" y="3245004"/>
            <a:ext cx="3961350" cy="27003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93084" y="3429000"/>
            <a:ext cx="3805832" cy="1398442"/>
          </a:xfrm>
        </p:spPr>
        <p:txBody>
          <a:bodyPr anchor="b">
            <a:normAutofit/>
          </a:bodyPr>
          <a:lstStyle>
            <a:lvl1pPr>
              <a:defRPr sz="3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4192859" y="5451564"/>
            <a:ext cx="3805832" cy="449523"/>
          </a:xfrm>
        </p:spPr>
        <p:txBody>
          <a:bodyPr>
            <a:normAutofit/>
          </a:bodyPr>
          <a:lstStyle>
            <a:lvl1pPr marL="0" indent="0">
              <a:spcBef>
                <a:spcPts val="0"/>
              </a:spcBef>
              <a:buNone/>
              <a:defRPr sz="20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Edit Master text styles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2" y="3274725"/>
            <a:ext cx="3961350" cy="264090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3484" y="3277022"/>
            <a:ext cx="3961350" cy="2640900"/>
          </a:xfrm>
          <a:prstGeom prst="rect">
            <a:avLst/>
          </a:prstGeom>
        </p:spPr>
      </p:pic>
      <p:pic>
        <p:nvPicPr>
          <p:cNvPr id="7" name="Picture 6">
            <a:extLst>
              <a:ext uri="{FF2B5EF4-FFF2-40B4-BE49-F238E27FC236}">
                <a16:creationId xmlns:a16="http://schemas.microsoft.com/office/drawing/2014/main" id="{64FE2F40-9732-4382-9912-4B0D1B0E226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86780" y="6334215"/>
            <a:ext cx="705220" cy="705220"/>
          </a:xfrm>
          <a:prstGeom prst="rect">
            <a:avLst/>
          </a:prstGeom>
        </p:spPr>
      </p:pic>
    </p:spTree>
    <p:extLst>
      <p:ext uri="{BB962C8B-B14F-4D97-AF65-F5344CB8AC3E}">
        <p14:creationId xmlns:p14="http://schemas.microsoft.com/office/powerpoint/2010/main" val="92993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8" name="Rectangle 7"/>
          <p:cNvSpPr/>
          <p:nvPr/>
        </p:nvSpPr>
        <p:spPr>
          <a:xfrm>
            <a:off x="4100983" y="3245004"/>
            <a:ext cx="3961350" cy="27003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93084" y="3429000"/>
            <a:ext cx="3805832" cy="1398442"/>
          </a:xfrm>
        </p:spPr>
        <p:txBody>
          <a:bodyPr anchor="b">
            <a:normAutofit/>
          </a:bodyPr>
          <a:lstStyle>
            <a:lvl1pPr>
              <a:defRPr sz="3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4192859" y="5451564"/>
            <a:ext cx="3805832" cy="449523"/>
          </a:xfrm>
        </p:spPr>
        <p:txBody>
          <a:bodyPr>
            <a:normAutofit/>
          </a:bodyPr>
          <a:lstStyle>
            <a:lvl1pPr marL="0" indent="0">
              <a:spcBef>
                <a:spcPts val="0"/>
              </a:spcBef>
              <a:buNone/>
              <a:defRPr sz="20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Edit Master text styles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2" y="3274725"/>
            <a:ext cx="3961350" cy="264090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6857" y="3279271"/>
            <a:ext cx="3954604" cy="2636402"/>
          </a:xfrm>
          <a:prstGeom prst="rect">
            <a:avLst/>
          </a:prstGeom>
        </p:spPr>
      </p:pic>
      <p:pic>
        <p:nvPicPr>
          <p:cNvPr id="7" name="Picture 6">
            <a:extLst>
              <a:ext uri="{FF2B5EF4-FFF2-40B4-BE49-F238E27FC236}">
                <a16:creationId xmlns:a16="http://schemas.microsoft.com/office/drawing/2014/main" id="{FA301242-D79C-44D2-9EB2-04A0FBC906B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86780" y="6334215"/>
            <a:ext cx="705220" cy="705220"/>
          </a:xfrm>
          <a:prstGeom prst="rect">
            <a:avLst/>
          </a:prstGeom>
        </p:spPr>
      </p:pic>
    </p:spTree>
    <p:extLst>
      <p:ext uri="{BB962C8B-B14F-4D97-AF65-F5344CB8AC3E}">
        <p14:creationId xmlns:p14="http://schemas.microsoft.com/office/powerpoint/2010/main" val="3144972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D53268E2-4F7E-4DE7-B482-3803F447F935}" type="datetime1">
              <a:rPr lang="en-US" smtClean="0"/>
              <a:t>11/30/2020</a:t>
            </a:fld>
            <a:endParaRPr lang="en-US" dirty="0"/>
          </a:p>
        </p:txBody>
      </p:sp>
      <p:sp>
        <p:nvSpPr>
          <p:cNvPr id="6" name="Footer Placeholder 5"/>
          <p:cNvSpPr>
            <a:spLocks noGrp="1"/>
          </p:cNvSpPr>
          <p:nvPr>
            <p:ph type="ftr" sz="quarter" idx="11"/>
          </p:nvPr>
        </p:nvSpPr>
        <p:spPr/>
        <p:txBody>
          <a:bodyPr/>
          <a:lstStyle>
            <a:lvl1pPr>
              <a:defRPr/>
            </a:lvl1pPr>
          </a:lstStyle>
          <a:p>
            <a:r>
              <a:rPr lang="en-US"/>
              <a:t>Council on Social Work Education                                                                                                                                                                                                                       www.cswe.org</a:t>
            </a:r>
            <a:endParaRPr lang="en-US" dirty="0"/>
          </a:p>
        </p:txBody>
      </p:sp>
      <p:pic>
        <p:nvPicPr>
          <p:cNvPr id="8" name="Picture 7">
            <a:extLst>
              <a:ext uri="{FF2B5EF4-FFF2-40B4-BE49-F238E27FC236}">
                <a16:creationId xmlns:a16="http://schemas.microsoft.com/office/drawing/2014/main" id="{890698A2-9FAC-4D04-8EC1-F616AAC4A0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755" y="5909830"/>
            <a:ext cx="705220" cy="705220"/>
          </a:xfrm>
          <a:prstGeom prst="rect">
            <a:avLst/>
          </a:prstGeom>
        </p:spPr>
      </p:pic>
    </p:spTree>
    <p:extLst>
      <p:ext uri="{BB962C8B-B14F-4D97-AF65-F5344CB8AC3E}">
        <p14:creationId xmlns:p14="http://schemas.microsoft.com/office/powerpoint/2010/main" val="343311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98641E90-549F-4FBC-A015-CD9031710F72}" type="datetime1">
              <a:rPr lang="en-US" smtClean="0"/>
              <a:t>11/30/2020</a:t>
            </a:fld>
            <a:endParaRPr lang="en-US" dirty="0"/>
          </a:p>
        </p:txBody>
      </p:sp>
      <p:sp>
        <p:nvSpPr>
          <p:cNvPr id="8" name="Footer Placeholder 7"/>
          <p:cNvSpPr>
            <a:spLocks noGrp="1"/>
          </p:cNvSpPr>
          <p:nvPr>
            <p:ph type="ftr" sz="quarter" idx="11"/>
          </p:nvPr>
        </p:nvSpPr>
        <p:spPr/>
        <p:txBody>
          <a:bodyPr/>
          <a:lstStyle>
            <a:lvl1pPr>
              <a:defRPr/>
            </a:lvl1pPr>
          </a:lstStyle>
          <a:p>
            <a:r>
              <a:rPr lang="en-US"/>
              <a:t>Council on Social Work Education                                                                                                                                                                                                                       www.cswe.org</a:t>
            </a:r>
            <a:endParaRPr lang="en-US" dirty="0"/>
          </a:p>
        </p:txBody>
      </p:sp>
      <p:pic>
        <p:nvPicPr>
          <p:cNvPr id="10" name="Picture 9">
            <a:extLst>
              <a:ext uri="{FF2B5EF4-FFF2-40B4-BE49-F238E27FC236}">
                <a16:creationId xmlns:a16="http://schemas.microsoft.com/office/drawing/2014/main" id="{E4A4E835-FAD7-42FE-84B4-57798A4CDC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753" y="5910469"/>
            <a:ext cx="705220" cy="705220"/>
          </a:xfrm>
          <a:prstGeom prst="rect">
            <a:avLst/>
          </a:prstGeom>
        </p:spPr>
      </p:pic>
    </p:spTree>
    <p:extLst>
      <p:ext uri="{BB962C8B-B14F-4D97-AF65-F5344CB8AC3E}">
        <p14:creationId xmlns:p14="http://schemas.microsoft.com/office/powerpoint/2010/main" val="31951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
        <p:nvSpPr>
          <p:cNvPr id="3" name="Date Placeholder 2"/>
          <p:cNvSpPr>
            <a:spLocks noGrp="1"/>
          </p:cNvSpPr>
          <p:nvPr>
            <p:ph type="dt" sz="half" idx="10"/>
          </p:nvPr>
        </p:nvSpPr>
        <p:spPr/>
        <p:txBody>
          <a:bodyPr/>
          <a:lstStyle/>
          <a:p>
            <a:fld id="{2311AD68-56C7-4D31-B0FD-9CCEDEF9D6A0}" type="datetime1">
              <a:rPr lang="en-US" smtClean="0"/>
              <a:t>11/30/2020</a:t>
            </a:fld>
            <a:endParaRPr lang="en-US" dirty="0"/>
          </a:p>
        </p:txBody>
      </p:sp>
      <p:sp>
        <p:nvSpPr>
          <p:cNvPr id="4" name="Footer Placeholder 3"/>
          <p:cNvSpPr>
            <a:spLocks noGrp="1"/>
          </p:cNvSpPr>
          <p:nvPr>
            <p:ph type="ftr" sz="quarter" idx="11"/>
          </p:nvPr>
        </p:nvSpPr>
        <p:spPr/>
        <p:txBody>
          <a:bodyPr/>
          <a:lstStyle>
            <a:lvl1pPr>
              <a:defRPr/>
            </a:lvl1pPr>
          </a:lstStyle>
          <a:p>
            <a:r>
              <a:rPr lang="en-US"/>
              <a:t>Council on Social Work Education                                                                                                                                                                                                                       www.cswe.org</a:t>
            </a:r>
            <a:endParaRPr lang="en-US" dirty="0"/>
          </a:p>
        </p:txBody>
      </p:sp>
      <p:pic>
        <p:nvPicPr>
          <p:cNvPr id="6" name="Picture 5">
            <a:extLst>
              <a:ext uri="{FF2B5EF4-FFF2-40B4-BE49-F238E27FC236}">
                <a16:creationId xmlns:a16="http://schemas.microsoft.com/office/drawing/2014/main" id="{E6DCF102-EF74-4DB3-A918-789DC4657C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753" y="5910469"/>
            <a:ext cx="705220" cy="705220"/>
          </a:xfrm>
          <a:prstGeom prst="rect">
            <a:avLst/>
          </a:prstGeom>
        </p:spPr>
      </p:pic>
    </p:spTree>
    <p:extLst>
      <p:ext uri="{BB962C8B-B14F-4D97-AF65-F5344CB8AC3E}">
        <p14:creationId xmlns:p14="http://schemas.microsoft.com/office/powerpoint/2010/main" val="311905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a:p>
        </p:txBody>
      </p:sp>
      <p:sp>
        <p:nvSpPr>
          <p:cNvPr id="2" name="Date Placeholder 1"/>
          <p:cNvSpPr>
            <a:spLocks noGrp="1"/>
          </p:cNvSpPr>
          <p:nvPr>
            <p:ph type="dt" sz="half" idx="10"/>
          </p:nvPr>
        </p:nvSpPr>
        <p:spPr/>
        <p:txBody>
          <a:bodyPr/>
          <a:lstStyle/>
          <a:p>
            <a:fld id="{A0B07F9F-E7F2-49DE-A0A1-739E8015A1DF}" type="datetime1">
              <a:rPr lang="en-US" smtClean="0"/>
              <a:t>11/30/2020</a:t>
            </a:fld>
            <a:endParaRPr lang="en-US" dirty="0"/>
          </a:p>
        </p:txBody>
      </p:sp>
      <p:sp>
        <p:nvSpPr>
          <p:cNvPr id="3" name="Footer Placeholder 2"/>
          <p:cNvSpPr>
            <a:spLocks noGrp="1"/>
          </p:cNvSpPr>
          <p:nvPr>
            <p:ph type="ftr" sz="quarter" idx="11"/>
          </p:nvPr>
        </p:nvSpPr>
        <p:spPr/>
        <p:txBody>
          <a:bodyPr/>
          <a:lstStyle>
            <a:lvl1pPr>
              <a:defRPr/>
            </a:lvl1pPr>
          </a:lstStyle>
          <a:p>
            <a:r>
              <a:rPr lang="en-US"/>
              <a:t>Council on Social Work Education                                                                                                                                                                                                                       www.cswe.org</a:t>
            </a:r>
            <a:endParaRPr lang="en-US" dirty="0"/>
          </a:p>
        </p:txBody>
      </p:sp>
      <p:pic>
        <p:nvPicPr>
          <p:cNvPr id="5" name="Picture 4">
            <a:extLst>
              <a:ext uri="{FF2B5EF4-FFF2-40B4-BE49-F238E27FC236}">
                <a16:creationId xmlns:a16="http://schemas.microsoft.com/office/drawing/2014/main" id="{8EA96237-7420-4C63-B637-31143B702F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753" y="5910469"/>
            <a:ext cx="705220" cy="705220"/>
          </a:xfrm>
          <a:prstGeom prst="rect">
            <a:avLst/>
          </a:prstGeom>
        </p:spPr>
      </p:pic>
    </p:spTree>
    <p:extLst>
      <p:ext uri="{BB962C8B-B14F-4D97-AF65-F5344CB8AC3E}">
        <p14:creationId xmlns:p14="http://schemas.microsoft.com/office/powerpoint/2010/main" val="1152557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dirty="0"/>
              <a:t>Click to edit Master title style</a:t>
            </a:r>
            <a:endParaRPr dirty="0"/>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16A58128-9A32-4EC8-9740-F57F03DADF3D}" type="datetime1">
              <a:rPr lang="en-US" smtClean="0"/>
              <a:t>11/30/2020</a:t>
            </a:fld>
            <a:endParaRPr lang="en-US" dirty="0"/>
          </a:p>
        </p:txBody>
      </p:sp>
      <p:sp>
        <p:nvSpPr>
          <p:cNvPr id="6" name="Footer Placeholder 5"/>
          <p:cNvSpPr>
            <a:spLocks noGrp="1"/>
          </p:cNvSpPr>
          <p:nvPr>
            <p:ph type="ftr" sz="quarter" idx="11"/>
          </p:nvPr>
        </p:nvSpPr>
        <p:spPr/>
        <p:txBody>
          <a:bodyPr/>
          <a:lstStyle>
            <a:lvl1pPr>
              <a:defRPr/>
            </a:lvl1pPr>
          </a:lstStyle>
          <a:p>
            <a:r>
              <a:rPr lang="en-US"/>
              <a:t>Council on Social Work Education                                                                                                                                                                                                                       www.cswe.org</a:t>
            </a:r>
            <a:endParaRPr lang="en-US" dirty="0"/>
          </a:p>
        </p:txBody>
      </p:sp>
      <p:pic>
        <p:nvPicPr>
          <p:cNvPr id="8" name="Picture 7">
            <a:extLst>
              <a:ext uri="{FF2B5EF4-FFF2-40B4-BE49-F238E27FC236}">
                <a16:creationId xmlns:a16="http://schemas.microsoft.com/office/drawing/2014/main" id="{2D10F4BC-C62F-4742-9ACF-8DC8970CC3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753" y="5910469"/>
            <a:ext cx="705220" cy="705220"/>
          </a:xfrm>
          <a:prstGeom prst="rect">
            <a:avLst/>
          </a:prstGeom>
        </p:spPr>
      </p:pic>
    </p:spTree>
    <p:extLst>
      <p:ext uri="{BB962C8B-B14F-4D97-AF65-F5344CB8AC3E}">
        <p14:creationId xmlns:p14="http://schemas.microsoft.com/office/powerpoint/2010/main" val="321464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689C28BC-86F6-4D37-89AA-24F88BDE7022}" type="datetime1">
              <a:rPr lang="en-US" smtClean="0"/>
              <a:t>11/30/2020</a:t>
            </a:fld>
            <a:endParaRPr lang="en-US" dirty="0"/>
          </a:p>
        </p:txBody>
      </p:sp>
      <p:sp>
        <p:nvSpPr>
          <p:cNvPr id="6" name="Footer Placeholder 5"/>
          <p:cNvSpPr>
            <a:spLocks noGrp="1"/>
          </p:cNvSpPr>
          <p:nvPr>
            <p:ph type="ftr" sz="quarter" idx="11"/>
          </p:nvPr>
        </p:nvSpPr>
        <p:spPr/>
        <p:txBody>
          <a:bodyPr/>
          <a:lstStyle>
            <a:lvl1pPr>
              <a:defRPr/>
            </a:lvl1pPr>
          </a:lstStyle>
          <a:p>
            <a:r>
              <a:rPr lang="en-US"/>
              <a:t>Council on Social Work Education                                                                                                                                                                                                                       www.cswe.org</a:t>
            </a:r>
            <a:endParaRPr lang="en-US" dirty="0"/>
          </a:p>
        </p:txBody>
      </p:sp>
      <p:pic>
        <p:nvPicPr>
          <p:cNvPr id="8" name="Picture 7">
            <a:extLst>
              <a:ext uri="{FF2B5EF4-FFF2-40B4-BE49-F238E27FC236}">
                <a16:creationId xmlns:a16="http://schemas.microsoft.com/office/drawing/2014/main" id="{93EED50F-892E-4DB8-BDA4-43BD613573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753" y="5910469"/>
            <a:ext cx="705220" cy="705220"/>
          </a:xfrm>
          <a:prstGeom prst="rect">
            <a:avLst/>
          </a:prstGeom>
        </p:spPr>
      </p:pic>
    </p:spTree>
    <p:extLst>
      <p:ext uri="{BB962C8B-B14F-4D97-AF65-F5344CB8AC3E}">
        <p14:creationId xmlns:p14="http://schemas.microsoft.com/office/powerpoint/2010/main" val="3270515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91400432-B93F-4CBE-A246-91757735A1D0}" type="datetime1">
              <a:rPr lang="en-US" smtClean="0"/>
              <a:t>11/30/2020</a:t>
            </a:fld>
            <a:endParaRPr lang="en-US" dirty="0"/>
          </a:p>
        </p:txBody>
      </p:sp>
      <p:sp>
        <p:nvSpPr>
          <p:cNvPr id="5" name="Footer Placeholder 4"/>
          <p:cNvSpPr>
            <a:spLocks noGrp="1"/>
          </p:cNvSpPr>
          <p:nvPr>
            <p:ph type="ftr" sz="quarter" idx="11"/>
          </p:nvPr>
        </p:nvSpPr>
        <p:spPr/>
        <p:txBody>
          <a:bodyPr/>
          <a:lstStyle>
            <a:lvl1pPr>
              <a:defRPr/>
            </a:lvl1pPr>
          </a:lstStyle>
          <a:p>
            <a:r>
              <a:rPr lang="en-US"/>
              <a:t>Council on Social Work Education                                                                                                                                                                                                                       www.cswe.org</a:t>
            </a:r>
            <a:endParaRPr lang="en-US" dirty="0"/>
          </a:p>
        </p:txBody>
      </p:sp>
      <p:pic>
        <p:nvPicPr>
          <p:cNvPr id="7" name="Picture 6">
            <a:extLst>
              <a:ext uri="{FF2B5EF4-FFF2-40B4-BE49-F238E27FC236}">
                <a16:creationId xmlns:a16="http://schemas.microsoft.com/office/drawing/2014/main" id="{C6554245-577C-4021-AC55-75451C46C5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753" y="5910469"/>
            <a:ext cx="705220" cy="705220"/>
          </a:xfrm>
          <a:prstGeom prst="rect">
            <a:avLst/>
          </a:prstGeom>
        </p:spPr>
      </p:pic>
    </p:spTree>
    <p:extLst>
      <p:ext uri="{BB962C8B-B14F-4D97-AF65-F5344CB8AC3E}">
        <p14:creationId xmlns:p14="http://schemas.microsoft.com/office/powerpoint/2010/main" val="293003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4B2E7E06-C253-4960-844D-13B1D1FB4F07}" type="datetime1">
              <a:rPr lang="en-US" smtClean="0"/>
              <a:t>11/30/2020</a:t>
            </a:fld>
            <a:endParaRPr lang="en-US" dirty="0"/>
          </a:p>
        </p:txBody>
      </p:sp>
      <p:sp>
        <p:nvSpPr>
          <p:cNvPr id="5" name="Footer Placeholder 4"/>
          <p:cNvSpPr>
            <a:spLocks noGrp="1"/>
          </p:cNvSpPr>
          <p:nvPr>
            <p:ph type="ftr" sz="quarter" idx="11"/>
          </p:nvPr>
        </p:nvSpPr>
        <p:spPr/>
        <p:txBody>
          <a:bodyPr/>
          <a:lstStyle>
            <a:lvl1pPr>
              <a:defRPr/>
            </a:lvl1pPr>
          </a:lstStyle>
          <a:p>
            <a:r>
              <a:rPr lang="en-US"/>
              <a:t>Council on Social Work Education                                                                                                                                                                                                                       www.cswe.org</a:t>
            </a:r>
            <a:endParaRPr lang="en-US" dirty="0"/>
          </a:p>
        </p:txBody>
      </p:sp>
      <p:pic>
        <p:nvPicPr>
          <p:cNvPr id="7" name="Picture 6">
            <a:extLst>
              <a:ext uri="{FF2B5EF4-FFF2-40B4-BE49-F238E27FC236}">
                <a16:creationId xmlns:a16="http://schemas.microsoft.com/office/drawing/2014/main" id="{B153ADAB-CEE9-43C1-90DD-2F74A546A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753" y="5910469"/>
            <a:ext cx="705220" cy="705220"/>
          </a:xfrm>
          <a:prstGeom prst="rect">
            <a:avLst/>
          </a:prstGeom>
        </p:spPr>
      </p:pic>
    </p:spTree>
    <p:extLst>
      <p:ext uri="{BB962C8B-B14F-4D97-AF65-F5344CB8AC3E}">
        <p14:creationId xmlns:p14="http://schemas.microsoft.com/office/powerpoint/2010/main" val="250040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Title Slide - Option 1">
    <p:spTree>
      <p:nvGrpSpPr>
        <p:cNvPr id="1" name=""/>
        <p:cNvGrpSpPr/>
        <p:nvPr/>
      </p:nvGrpSpPr>
      <p:grpSpPr>
        <a:xfrm>
          <a:off x="0" y="0"/>
          <a:ext cx="0" cy="0"/>
          <a:chOff x="0" y="0"/>
          <a:chExt cx="0" cy="0"/>
        </a:xfrm>
      </p:grpSpPr>
      <p:pic>
        <p:nvPicPr>
          <p:cNvPr id="5" name="Picture 4" descr="PPT-General7.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4140838" y="465270"/>
            <a:ext cx="7259039" cy="2441160"/>
          </a:xfrm>
          <a:prstGeom prst="rect">
            <a:avLst/>
          </a:prstGeom>
        </p:spPr>
        <p:txBody>
          <a:bodyPr anchor="t"/>
          <a:lstStyle>
            <a:lvl1pPr algn="l">
              <a:defRPr sz="40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140838" y="3137687"/>
            <a:ext cx="7259039" cy="1752600"/>
          </a:xfrm>
          <a:prstGeom prst="rect">
            <a:avLst/>
          </a:prstGeom>
        </p:spPr>
        <p:txBody>
          <a:bodyPr/>
          <a:lstStyle>
            <a:lvl1pPr marL="0" indent="0" algn="l">
              <a:buNone/>
              <a:defRPr>
                <a:solidFill>
                  <a:srgbClr val="ECE9C6"/>
                </a:solidFill>
                <a:effectLst>
                  <a:outerShdw blurRad="34925" dist="12700" dir="14400000" rotWithShape="0">
                    <a:prstClr val="black">
                      <a:alpha val="21000"/>
                    </a:prstClr>
                  </a:outerShdw>
                </a:effectLst>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831267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 Option 1">
    <p:spTree>
      <p:nvGrpSpPr>
        <p:cNvPr id="1" name=""/>
        <p:cNvGrpSpPr/>
        <p:nvPr/>
      </p:nvGrpSpPr>
      <p:grpSpPr>
        <a:xfrm>
          <a:off x="0" y="0"/>
          <a:ext cx="0" cy="0"/>
          <a:chOff x="0" y="0"/>
          <a:chExt cx="0" cy="0"/>
        </a:xfrm>
      </p:grpSpPr>
      <p:pic>
        <p:nvPicPr>
          <p:cNvPr id="5" name="Picture 4" descr="PPT-General7.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4140838" y="465270"/>
            <a:ext cx="7259039" cy="2441160"/>
          </a:xfrm>
          <a:prstGeom prst="rect">
            <a:avLst/>
          </a:prstGeom>
        </p:spPr>
        <p:txBody>
          <a:bodyPr anchor="t"/>
          <a:lstStyle>
            <a:lvl1pPr algn="l">
              <a:defRPr sz="40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140838" y="3137687"/>
            <a:ext cx="7259039" cy="1752600"/>
          </a:xfrm>
          <a:prstGeom prst="rect">
            <a:avLst/>
          </a:prstGeom>
        </p:spPr>
        <p:txBody>
          <a:bodyPr/>
          <a:lstStyle>
            <a:lvl1pPr marL="0" indent="0" algn="l">
              <a:buNone/>
              <a:defRPr>
                <a:solidFill>
                  <a:srgbClr val="ECE9C6"/>
                </a:solidFill>
                <a:effectLst>
                  <a:outerShdw blurRad="34925" dist="12700" dir="14400000" rotWithShape="0">
                    <a:prstClr val="black">
                      <a:alpha val="21000"/>
                    </a:prstClr>
                  </a:outerShdw>
                </a:effectLst>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647048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330" y="1861441"/>
            <a:ext cx="10327340" cy="3170264"/>
          </a:xfrm>
          <a:prstGeom prst="rect">
            <a:avLst/>
          </a:prstGeom>
        </p:spPr>
        <p:txBody>
          <a:bodyPr/>
          <a:lstStyle>
            <a:lvl1pPr>
              <a:defRPr>
                <a:solidFill>
                  <a:srgbClr val="595959"/>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p:txBody>
      </p:sp>
      <p:sp>
        <p:nvSpPr>
          <p:cNvPr id="11" name="Title 10"/>
          <p:cNvSpPr>
            <a:spLocks noGrp="1"/>
          </p:cNvSpPr>
          <p:nvPr>
            <p:ph type="title"/>
          </p:nvPr>
        </p:nvSpPr>
        <p:spPr>
          <a:xfrm>
            <a:off x="917987" y="570156"/>
            <a:ext cx="10341684" cy="1054250"/>
          </a:xfrm>
          <a:prstGeom prst="rect">
            <a:avLst/>
          </a:prstGeom>
        </p:spPr>
        <p:txBody>
          <a:bodyPr/>
          <a:lstStyle>
            <a:lvl1pPr algn="l">
              <a:defRPr sz="4000" b="1">
                <a:solidFill>
                  <a:schemeClr val="tx1">
                    <a:lumMod val="75000"/>
                    <a:lumOff val="25000"/>
                  </a:schemeClr>
                </a:solidFill>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val="13604617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TextBox 8"/>
          <p:cNvSpPr txBox="1"/>
          <p:nvPr/>
        </p:nvSpPr>
        <p:spPr>
          <a:xfrm>
            <a:off x="5529431" y="2887579"/>
            <a:ext cx="1143691" cy="923330"/>
          </a:xfrm>
          <a:prstGeom prst="rect">
            <a:avLst/>
          </a:prstGeom>
          <a:noFill/>
        </p:spPr>
        <p:txBody>
          <a:bodyPr wrap="square" rtlCol="0">
            <a:spAutoFit/>
          </a:bodyPr>
          <a:lstStyle/>
          <a:p>
            <a:endParaRPr lang="en-US" sz="5400" dirty="0">
              <a:solidFill>
                <a:srgbClr val="895D1D">
                  <a:lumMod val="60000"/>
                  <a:lumOff val="40000"/>
                </a:srgbClr>
              </a:solidFill>
              <a:latin typeface="Wingdings" pitchFamily="2" charset="2"/>
            </a:endParaRPr>
          </a:p>
        </p:txBody>
      </p:sp>
      <p:sp>
        <p:nvSpPr>
          <p:cNvPr id="2" name="Title 1"/>
          <p:cNvSpPr>
            <a:spLocks noGrp="1"/>
          </p:cNvSpPr>
          <p:nvPr>
            <p:ph type="title"/>
          </p:nvPr>
        </p:nvSpPr>
        <p:spPr>
          <a:xfrm>
            <a:off x="920054" y="1204857"/>
            <a:ext cx="10339617" cy="1910716"/>
          </a:xfrm>
          <a:prstGeom prst="rect">
            <a:avLst/>
          </a:prstGeom>
        </p:spPr>
        <p:txBody>
          <a:bodyPr anchor="b"/>
          <a:lstStyle>
            <a:lvl1pPr algn="ctr">
              <a:defRPr sz="5400" b="1" cap="none" baseline="0">
                <a:solidFill>
                  <a:srgbClr val="595959"/>
                </a:solidFill>
                <a:latin typeface="Arial"/>
                <a:cs typeface="Arial"/>
              </a:defRPr>
            </a:lvl1pPr>
          </a:lstStyle>
          <a:p>
            <a:r>
              <a:rPr lang="en-US"/>
              <a:t>Click to edit Master title style</a:t>
            </a:r>
            <a:endParaRPr lang="en-US" dirty="0"/>
          </a:p>
        </p:txBody>
      </p:sp>
      <p:sp>
        <p:nvSpPr>
          <p:cNvPr id="3" name="Text Placeholder 2"/>
          <p:cNvSpPr>
            <a:spLocks noGrp="1"/>
          </p:cNvSpPr>
          <p:nvPr>
            <p:ph type="body" idx="1"/>
          </p:nvPr>
        </p:nvSpPr>
        <p:spPr>
          <a:xfrm>
            <a:off x="932331" y="3324432"/>
            <a:ext cx="10312996" cy="1500187"/>
          </a:xfrm>
          <a:prstGeom prst="rect">
            <a:avLst/>
          </a:prstGeom>
        </p:spPr>
        <p:txBody>
          <a:bodyPr anchor="t"/>
          <a:lstStyle>
            <a:lvl1pPr marL="0" indent="0" algn="ctr">
              <a:buNone/>
              <a:defRPr sz="2000">
                <a:solidFill>
                  <a:srgbClr val="595959"/>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726884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Areas">
    <p:spTree>
      <p:nvGrpSpPr>
        <p:cNvPr id="1" name=""/>
        <p:cNvGrpSpPr/>
        <p:nvPr/>
      </p:nvGrpSpPr>
      <p:grpSpPr>
        <a:xfrm>
          <a:off x="0" y="0"/>
          <a:ext cx="0" cy="0"/>
          <a:chOff x="0" y="0"/>
          <a:chExt cx="0" cy="0"/>
        </a:xfrm>
      </p:grpSpPr>
      <p:sp>
        <p:nvSpPr>
          <p:cNvPr id="12" name="Title 11"/>
          <p:cNvSpPr>
            <a:spLocks noGrp="1"/>
          </p:cNvSpPr>
          <p:nvPr>
            <p:ph type="title"/>
          </p:nvPr>
        </p:nvSpPr>
        <p:spPr>
          <a:xfrm>
            <a:off x="917987" y="570156"/>
            <a:ext cx="10341684" cy="1054250"/>
          </a:xfrm>
          <a:prstGeom prst="rect">
            <a:avLst/>
          </a:prstGeom>
        </p:spPr>
        <p:txBody>
          <a:bodyPr/>
          <a:lstStyle>
            <a:lvl1pPr>
              <a:defRPr sz="4300" b="1">
                <a:solidFill>
                  <a:srgbClr val="595959"/>
                </a:solidFill>
                <a:latin typeface="Arial"/>
                <a:cs typeface="Arial"/>
              </a:defRPr>
            </a:lvl1pPr>
          </a:lstStyle>
          <a:p>
            <a:r>
              <a:rPr lang="en-US"/>
              <a:t>Click to edit Master title style</a:t>
            </a:r>
            <a:endParaRPr lang="en-US" dirty="0"/>
          </a:p>
        </p:txBody>
      </p:sp>
      <p:sp>
        <p:nvSpPr>
          <p:cNvPr id="8" name="Content Placeholder 7"/>
          <p:cNvSpPr>
            <a:spLocks noGrp="1"/>
          </p:cNvSpPr>
          <p:nvPr>
            <p:ph sz="quarter" idx="13"/>
          </p:nvPr>
        </p:nvSpPr>
        <p:spPr>
          <a:xfrm>
            <a:off x="914400" y="1845482"/>
            <a:ext cx="5071872" cy="3434474"/>
          </a:xfrm>
          <a:prstGeom prst="rect">
            <a:avLst/>
          </a:prstGeom>
        </p:spPr>
        <p:txBody>
          <a:bodyPr>
            <a:normAutofit/>
          </a:bodyPr>
          <a:lstStyle>
            <a:lvl1pPr>
              <a:defRPr sz="2000">
                <a:solidFill>
                  <a:srgbClr val="595959"/>
                </a:solidFill>
                <a:latin typeface="Arial"/>
                <a:cs typeface="Arial"/>
              </a:defRPr>
            </a:lvl1pPr>
          </a:lstStyle>
          <a:p>
            <a:pPr lvl="0"/>
            <a:r>
              <a:rPr lang="en-US"/>
              <a:t>Click to edit Master text styles</a:t>
            </a:r>
          </a:p>
        </p:txBody>
      </p:sp>
      <p:sp>
        <p:nvSpPr>
          <p:cNvPr id="10" name="Content Placeholder 9"/>
          <p:cNvSpPr>
            <a:spLocks noGrp="1"/>
          </p:cNvSpPr>
          <p:nvPr>
            <p:ph sz="quarter" idx="14"/>
          </p:nvPr>
        </p:nvSpPr>
        <p:spPr>
          <a:xfrm>
            <a:off x="6193535" y="1845482"/>
            <a:ext cx="5071872" cy="3434474"/>
          </a:xfrm>
          <a:prstGeom prst="rect">
            <a:avLst/>
          </a:prstGeom>
        </p:spPr>
        <p:txBody>
          <a:bodyPr>
            <a:normAutofit/>
          </a:bodyPr>
          <a:lstStyle>
            <a:lvl1pPr>
              <a:defRPr sz="2000">
                <a:solidFill>
                  <a:srgbClr val="595959"/>
                </a:solidFill>
                <a:latin typeface="Arial"/>
                <a:cs typeface="Arial"/>
              </a:defRPr>
            </a:lvl1pPr>
          </a:lstStyle>
          <a:p>
            <a:pPr lvl="0"/>
            <a:r>
              <a:rPr lang="en-US"/>
              <a:t>Click to edit Master text styles</a:t>
            </a:r>
          </a:p>
        </p:txBody>
      </p:sp>
    </p:spTree>
    <p:extLst>
      <p:ext uri="{BB962C8B-B14F-4D97-AF65-F5344CB8AC3E}">
        <p14:creationId xmlns:p14="http://schemas.microsoft.com/office/powerpoint/2010/main" val="30996819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Two Columns with Subtitles">
    <p:spTree>
      <p:nvGrpSpPr>
        <p:cNvPr id="1" name=""/>
        <p:cNvGrpSpPr/>
        <p:nvPr/>
      </p:nvGrpSpPr>
      <p:grpSpPr>
        <a:xfrm>
          <a:off x="0" y="0"/>
          <a:ext cx="0" cy="0"/>
          <a:chOff x="0" y="0"/>
          <a:chExt cx="0" cy="0"/>
        </a:xfrm>
      </p:grpSpPr>
      <p:sp>
        <p:nvSpPr>
          <p:cNvPr id="2" name="Title 1"/>
          <p:cNvSpPr>
            <a:spLocks noGrp="1"/>
          </p:cNvSpPr>
          <p:nvPr>
            <p:ph type="title"/>
          </p:nvPr>
        </p:nvSpPr>
        <p:spPr>
          <a:xfrm>
            <a:off x="917987" y="570156"/>
            <a:ext cx="10341684" cy="1054250"/>
          </a:xfrm>
          <a:prstGeom prst="rect">
            <a:avLst/>
          </a:prstGeom>
        </p:spPr>
        <p:txBody>
          <a:bodyPr/>
          <a:lstStyle>
            <a:lvl1pPr>
              <a:defRPr sz="4300" b="1">
                <a:solidFill>
                  <a:srgbClr val="595959"/>
                </a:solidFill>
                <a:latin typeface="Arial"/>
                <a:cs typeface="Arial"/>
              </a:defRPr>
            </a:lvl1pPr>
          </a:lstStyle>
          <a:p>
            <a:r>
              <a:rPr lang="en-US"/>
              <a:t>Click to edit Master title style</a:t>
            </a:r>
            <a:endParaRPr lang="en-US" dirty="0"/>
          </a:p>
        </p:txBody>
      </p:sp>
      <p:sp>
        <p:nvSpPr>
          <p:cNvPr id="3" name="Text Placeholder 2"/>
          <p:cNvSpPr>
            <a:spLocks noGrp="1"/>
          </p:cNvSpPr>
          <p:nvPr>
            <p:ph type="body" idx="1"/>
          </p:nvPr>
        </p:nvSpPr>
        <p:spPr>
          <a:xfrm>
            <a:off x="917987" y="1783601"/>
            <a:ext cx="4829239" cy="658368"/>
          </a:xfrm>
          <a:prstGeom prst="rect">
            <a:avLst/>
          </a:prstGeom>
        </p:spPr>
        <p:txBody>
          <a:bodyPr anchor="b">
            <a:noAutofit/>
          </a:bodyPr>
          <a:lstStyle>
            <a:lvl1pPr marL="0" indent="0" algn="l">
              <a:buNone/>
              <a:defRPr sz="2500" b="1">
                <a:solidFill>
                  <a:srgbClr val="595959"/>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7985" y="2622290"/>
            <a:ext cx="4829241" cy="2595107"/>
          </a:xfrm>
          <a:prstGeom prst="rect">
            <a:avLst/>
          </a:prstGeom>
        </p:spPr>
        <p:txBody>
          <a:bodyPr>
            <a:normAutofit/>
          </a:bodyPr>
          <a:lstStyle>
            <a:lvl1pPr>
              <a:defRPr sz="2000">
                <a:solidFill>
                  <a:srgbClr val="595959"/>
                </a:solidFill>
                <a:latin typeface="Arial"/>
                <a:cs typeface="Arial"/>
              </a:defRPr>
            </a:lvl1pPr>
            <a:lvl2pPr>
              <a:defRPr sz="2000">
                <a:latin typeface="Arial"/>
                <a:cs typeface="Arial"/>
              </a:defRPr>
            </a:lvl2pPr>
            <a:lvl3pPr>
              <a:defRPr sz="2000">
                <a:latin typeface="Arial"/>
                <a:cs typeface="Arial"/>
              </a:defRPr>
            </a:lvl3pPr>
            <a:lvl4pPr>
              <a:defRPr sz="2000">
                <a:latin typeface="Arial"/>
                <a:cs typeface="Arial"/>
              </a:defRPr>
            </a:lvl4pPr>
            <a:lvl5pPr>
              <a:defRPr sz="2000">
                <a:latin typeface="Arial"/>
                <a:cs typeface="Arial"/>
              </a:defRPr>
            </a:lvl5pPr>
            <a:lvl6pPr>
              <a:defRPr sz="1600"/>
            </a:lvl6pPr>
            <a:lvl7pPr>
              <a:defRPr sz="1600"/>
            </a:lvl7pPr>
            <a:lvl8pPr>
              <a:defRPr sz="1600"/>
            </a:lvl8pPr>
            <a:lvl9pPr>
              <a:defRPr sz="1600"/>
            </a:lvl9pPr>
          </a:lstStyle>
          <a:p>
            <a:pPr lvl="0"/>
            <a:r>
              <a:rPr lang="en-US"/>
              <a:t>Click to edit Master text styles</a:t>
            </a:r>
          </a:p>
        </p:txBody>
      </p:sp>
      <p:sp>
        <p:nvSpPr>
          <p:cNvPr id="5" name="Text Placeholder 4"/>
          <p:cNvSpPr>
            <a:spLocks noGrp="1"/>
          </p:cNvSpPr>
          <p:nvPr>
            <p:ph type="body" sz="quarter" idx="3"/>
          </p:nvPr>
        </p:nvSpPr>
        <p:spPr>
          <a:xfrm>
            <a:off x="6381171" y="1783601"/>
            <a:ext cx="4884955" cy="658368"/>
          </a:xfrm>
          <a:prstGeom prst="rect">
            <a:avLst/>
          </a:prstGeom>
        </p:spPr>
        <p:txBody>
          <a:bodyPr anchor="b">
            <a:noAutofit/>
          </a:bodyPr>
          <a:lstStyle>
            <a:lvl1pPr marL="0" indent="0" algn="l">
              <a:buNone/>
              <a:defRPr sz="2500" b="1">
                <a:solidFill>
                  <a:srgbClr val="595959"/>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81171" y="2619063"/>
            <a:ext cx="4878500" cy="2595107"/>
          </a:xfrm>
          <a:prstGeom prst="rect">
            <a:avLst/>
          </a:prstGeom>
        </p:spPr>
        <p:txBody>
          <a:bodyPr>
            <a:normAutofit/>
          </a:bodyPr>
          <a:lstStyle>
            <a:lvl1pPr>
              <a:defRPr sz="2000">
                <a:solidFill>
                  <a:srgbClr val="595959"/>
                </a:solidFill>
                <a:latin typeface="Arial"/>
                <a:cs typeface="Aria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Tree>
    <p:extLst>
      <p:ext uri="{BB962C8B-B14F-4D97-AF65-F5344CB8AC3E}">
        <p14:creationId xmlns:p14="http://schemas.microsoft.com/office/powerpoint/2010/main" val="19843511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22670" y="559400"/>
            <a:ext cx="4774509" cy="4414019"/>
          </a:xfrm>
          <a:prstGeom prst="rect">
            <a:avLst/>
          </a:prstGeom>
        </p:spPr>
        <p:txBody>
          <a:bodyPr anchor="t">
            <a:normAutofit/>
          </a:bodyPr>
          <a:lstStyle>
            <a:lvl1pPr algn="l">
              <a:defRPr sz="2000">
                <a:solidFill>
                  <a:srgbClr val="595959"/>
                </a:solidFill>
                <a:latin typeface="Arial"/>
                <a:cs typeface="Arial"/>
              </a:defRPr>
            </a:lvl1pPr>
            <a:lvl2pPr algn="l">
              <a:defRPr sz="2000">
                <a:latin typeface="Arial"/>
                <a:cs typeface="Arial"/>
              </a:defRPr>
            </a:lvl2pPr>
            <a:lvl3pPr algn="l">
              <a:defRPr sz="2000">
                <a:latin typeface="Arial"/>
                <a:cs typeface="Arial"/>
              </a:defRPr>
            </a:lvl3pPr>
            <a:lvl4pPr algn="l">
              <a:defRPr sz="2000">
                <a:latin typeface="Arial"/>
                <a:cs typeface="Arial"/>
              </a:defRPr>
            </a:lvl4pPr>
            <a:lvl5pPr algn="l">
              <a:defRPr sz="2000">
                <a:latin typeface="Arial"/>
                <a:cs typeface="Arial"/>
              </a:defRPr>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6519750" y="562026"/>
            <a:ext cx="4774509" cy="4414018"/>
          </a:xfrm>
          <a:prstGeom prst="rect">
            <a:avLst/>
          </a:prstGeom>
        </p:spPr>
        <p:txBody>
          <a:bodyPr>
            <a:normAutofit/>
          </a:bodyPr>
          <a:lstStyle>
            <a:lvl1pPr marL="0" indent="0">
              <a:buNone/>
              <a:defRPr sz="2000">
                <a:solidFill>
                  <a:srgbClr val="595959"/>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965598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hoto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rot="344365">
            <a:off x="1031301" y="536673"/>
            <a:ext cx="10104435" cy="34913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contourClr>
              <a:srgbClr val="969696"/>
            </a:contourClr>
          </a:sp3d>
        </p:spPr>
        <p:txBody>
          <a:bodyPr>
            <a:normAutofit/>
          </a:bodyPr>
          <a:lstStyle>
            <a:lvl1pPr marL="0" indent="0">
              <a:buNone/>
              <a:defRPr sz="20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7986" y="4486019"/>
            <a:ext cx="10341685" cy="804862"/>
          </a:xfrm>
          <a:prstGeom prst="rect">
            <a:avLst/>
          </a:prstGeom>
        </p:spPr>
        <p:txBody>
          <a:bodyPr>
            <a:normAutofit/>
          </a:bodyPr>
          <a:lstStyle>
            <a:lvl1pPr marL="0" indent="0" algn="ctr">
              <a:buNone/>
              <a:defRPr sz="1600" b="0">
                <a:solidFill>
                  <a:srgbClr val="595959"/>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269396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losing Slide - Option 1">
    <p:spTree>
      <p:nvGrpSpPr>
        <p:cNvPr id="1" name=""/>
        <p:cNvGrpSpPr/>
        <p:nvPr/>
      </p:nvGrpSpPr>
      <p:grpSpPr>
        <a:xfrm>
          <a:off x="0" y="0"/>
          <a:ext cx="0" cy="0"/>
          <a:chOff x="0" y="0"/>
          <a:chExt cx="0" cy="0"/>
        </a:xfrm>
      </p:grpSpPr>
      <p:pic>
        <p:nvPicPr>
          <p:cNvPr id="4" name="Picture 3" descr="PPT-General9.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955315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 Option 2">
    <p:spTree>
      <p:nvGrpSpPr>
        <p:cNvPr id="1" name=""/>
        <p:cNvGrpSpPr/>
        <p:nvPr/>
      </p:nvGrpSpPr>
      <p:grpSpPr>
        <a:xfrm>
          <a:off x="0" y="0"/>
          <a:ext cx="0" cy="0"/>
          <a:chOff x="0" y="0"/>
          <a:chExt cx="0" cy="0"/>
        </a:xfrm>
      </p:grpSpPr>
      <p:pic>
        <p:nvPicPr>
          <p:cNvPr id="6" name="Picture 5" descr="plainluecover.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p:cNvSpPr>
            <a:spLocks noGrp="1"/>
          </p:cNvSpPr>
          <p:nvPr>
            <p:ph type="title"/>
          </p:nvPr>
        </p:nvSpPr>
        <p:spPr>
          <a:xfrm>
            <a:off x="920054" y="1204857"/>
            <a:ext cx="10339617" cy="1910716"/>
          </a:xfrm>
          <a:prstGeom prst="rect">
            <a:avLst/>
          </a:prstGeom>
        </p:spPr>
        <p:txBody>
          <a:bodyPr anchor="b"/>
          <a:lstStyle>
            <a:lvl1pPr algn="ctr">
              <a:defRPr sz="5400" b="1" cap="none" baseline="0">
                <a:solidFill>
                  <a:srgbClr val="FFFFFF"/>
                </a:solidFill>
                <a:latin typeface="Arial"/>
                <a:cs typeface="Arial"/>
              </a:defRPr>
            </a:lvl1pPr>
          </a:lstStyle>
          <a:p>
            <a:r>
              <a:rPr lang="en-US"/>
              <a:t>Click to edit Master title style</a:t>
            </a:r>
            <a:endParaRPr lang="en-US" dirty="0"/>
          </a:p>
        </p:txBody>
      </p:sp>
      <p:sp>
        <p:nvSpPr>
          <p:cNvPr id="8" name="Text Placeholder 2"/>
          <p:cNvSpPr>
            <a:spLocks noGrp="1"/>
          </p:cNvSpPr>
          <p:nvPr>
            <p:ph type="body" idx="1"/>
          </p:nvPr>
        </p:nvSpPr>
        <p:spPr>
          <a:xfrm>
            <a:off x="932331" y="3324432"/>
            <a:ext cx="10312996" cy="1500187"/>
          </a:xfrm>
          <a:prstGeom prst="rect">
            <a:avLst/>
          </a:prstGeom>
        </p:spPr>
        <p:txBody>
          <a:bodyPr anchor="t"/>
          <a:lstStyle>
            <a:lvl1pPr marL="0" indent="0" algn="ctr">
              <a:buNone/>
              <a:defRPr sz="2000">
                <a:solidFill>
                  <a:srgbClr val="FFFFFF"/>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18771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Slide - Option 2">
    <p:spTree>
      <p:nvGrpSpPr>
        <p:cNvPr id="1" name=""/>
        <p:cNvGrpSpPr/>
        <p:nvPr/>
      </p:nvGrpSpPr>
      <p:grpSpPr>
        <a:xfrm>
          <a:off x="0" y="0"/>
          <a:ext cx="0" cy="0"/>
          <a:chOff x="0" y="0"/>
          <a:chExt cx="0" cy="0"/>
        </a:xfrm>
      </p:grpSpPr>
      <p:pic>
        <p:nvPicPr>
          <p:cNvPr id="9" name="Picture 8" descr="PPT-General.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975291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40D614E0-2219-4D92-9316-481C8C52AB10}" type="datetimeFigureOut">
              <a:rPr lang="en-US" smtClean="0"/>
              <a:pPr/>
              <a:t>11/30/2020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953B0A-97F4-420E-9035-127358B71AC4}" type="slidenum">
              <a:rPr lang="en-US" smtClean="0"/>
              <a:pPr/>
              <a:t>‹#›</a:t>
            </a:fld>
            <a:endParaRPr lang="en-US"/>
          </a:p>
        </p:txBody>
      </p:sp>
      <p:sp>
        <p:nvSpPr>
          <p:cNvPr id="6" name="TextBox 5"/>
          <p:cNvSpPr txBox="1"/>
          <p:nvPr userDrawn="1"/>
        </p:nvSpPr>
        <p:spPr>
          <a:xfrm>
            <a:off x="11176000" y="6248401"/>
            <a:ext cx="711200" cy="369332"/>
          </a:xfrm>
          <a:prstGeom prst="rect">
            <a:avLst/>
          </a:prstGeom>
          <a:noFill/>
        </p:spPr>
        <p:txBody>
          <a:bodyPr wrap="square" rtlCol="0">
            <a:spAutoFit/>
          </a:bodyPr>
          <a:lstStyle/>
          <a:p>
            <a:fld id="{6A40CA81-332A-45ED-BB50-FC7D09D19197}" type="slidenum">
              <a:rPr lang="en-US" sz="1800" smtClean="0"/>
              <a:pPr/>
              <a:t>‹#›</a:t>
            </a:fld>
            <a:endParaRPr lang="en-US" sz="1800" dirty="0"/>
          </a:p>
        </p:txBody>
      </p:sp>
    </p:spTree>
    <p:extLst>
      <p:ext uri="{BB962C8B-B14F-4D97-AF65-F5344CB8AC3E}">
        <p14:creationId xmlns:p14="http://schemas.microsoft.com/office/powerpoint/2010/main" val="14888202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23282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6" Type="http://schemas.openxmlformats.org/officeDocument/2006/relationships/image" Target="../media/image17.jpe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16.jpe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1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0EAFE2-7746-4EB1-8A6C-E3630A53DE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E42D4AC-AF72-41E9-AEB5-F7771F6E9C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6A33B7-FB68-4677-A89C-7F8A154D2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A0104-6E46-4F97-930A-16FD0D32A5BF}" type="datetimeFigureOut">
              <a:rPr lang="en-US" smtClean="0"/>
              <a:t>11/30/2020</a:t>
            </a:fld>
            <a:endParaRPr lang="en-US"/>
          </a:p>
        </p:txBody>
      </p:sp>
      <p:sp>
        <p:nvSpPr>
          <p:cNvPr id="5" name="Footer Placeholder 4">
            <a:extLst>
              <a:ext uri="{FF2B5EF4-FFF2-40B4-BE49-F238E27FC236}">
                <a16:creationId xmlns:a16="http://schemas.microsoft.com/office/drawing/2014/main" id="{F9E7545D-CD0D-4556-842A-D25D9BF4B7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6A2E45B-955D-4C05-AE86-CC74244F8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F88B9-333E-46C3-A9DC-B6FC7C0C5AD7}" type="slidenum">
              <a:rPr lang="en-US" smtClean="0"/>
              <a:t>‹#›</a:t>
            </a:fld>
            <a:endParaRPr lang="en-US"/>
          </a:p>
        </p:txBody>
      </p:sp>
    </p:spTree>
    <p:extLst>
      <p:ext uri="{BB962C8B-B14F-4D97-AF65-F5344CB8AC3E}">
        <p14:creationId xmlns:p14="http://schemas.microsoft.com/office/powerpoint/2010/main" val="2849428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dirty="0"/>
              <a:t>E</a:t>
            </a:r>
            <a:r>
              <a:rPr dirty="0"/>
              <a:t>dit Master text styles</a:t>
            </a:r>
          </a:p>
          <a:p>
            <a:pPr lvl="1"/>
            <a:r>
              <a:rPr dirty="0"/>
              <a:t>Second level</a:t>
            </a:r>
          </a:p>
          <a:p>
            <a:pPr lvl="2"/>
            <a:r>
              <a:rPr dirty="0"/>
              <a:t>Third level</a:t>
            </a:r>
          </a:p>
          <a:p>
            <a:pPr lvl="3"/>
            <a:r>
              <a:rPr dirty="0"/>
              <a:t>Fourth level</a:t>
            </a:r>
          </a:p>
          <a:p>
            <a:pPr lvl="4"/>
            <a:r>
              <a:rPr dirty="0"/>
              <a:t>Fifth level</a:t>
            </a: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18FDD023-A7E9-45C6-8E49-199213A6C580}" type="datetime1">
              <a:rPr lang="en-US" smtClean="0"/>
              <a:t>11/30/2020</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US"/>
              <a:t>Council on Social Work Education                                                                                                                                                                                                                       www.cswe.org</a:t>
            </a:r>
            <a:endParaRPr lang="en-US" dirty="0"/>
          </a:p>
        </p:txBody>
      </p:sp>
    </p:spTree>
    <p:extLst>
      <p:ext uri="{BB962C8B-B14F-4D97-AF65-F5344CB8AC3E}">
        <p14:creationId xmlns:p14="http://schemas.microsoft.com/office/powerpoint/2010/main" val="182152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PPT-General11.jpg"/>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p:cNvSpPr>
            <a:spLocks noGrp="1"/>
          </p:cNvSpPr>
          <p:nvPr>
            <p:ph type="dt" sz="half" idx="2"/>
          </p:nvPr>
        </p:nvSpPr>
        <p:spPr>
          <a:xfrm>
            <a:off x="480504" y="6161443"/>
            <a:ext cx="2844800" cy="365125"/>
          </a:xfrm>
          <a:prstGeom prst="rect">
            <a:avLst/>
          </a:prstGeom>
        </p:spPr>
        <p:txBody>
          <a:bodyPr vert="horz" lIns="91440" tIns="45720" rIns="91440" bIns="45720" rtlCol="0" anchor="ctr"/>
          <a:lstStyle>
            <a:lvl1pPr algn="l">
              <a:defRPr sz="1200">
                <a:solidFill>
                  <a:schemeClr val="tx2"/>
                </a:solidFill>
              </a:defRPr>
            </a:lvl1pPr>
          </a:lstStyle>
          <a:p>
            <a:fld id="{F1909345-DEE0-4B07-8E32-441AC9DA095E}" type="datetime1">
              <a:rPr lang="en-US" smtClean="0">
                <a:solidFill>
                  <a:srgbClr val="895D1D"/>
                </a:solidFill>
              </a:rPr>
              <a:pPr/>
              <a:t>11/30/2020</a:t>
            </a:fld>
            <a:endParaRPr lang="en-US" dirty="0">
              <a:solidFill>
                <a:srgbClr val="895D1D"/>
              </a:solidFill>
            </a:endParaRPr>
          </a:p>
        </p:txBody>
      </p:sp>
      <p:sp>
        <p:nvSpPr>
          <p:cNvPr id="5" name="Footer Placeholder 4"/>
          <p:cNvSpPr>
            <a:spLocks noGrp="1"/>
          </p:cNvSpPr>
          <p:nvPr>
            <p:ph type="ftr" sz="quarter" idx="3"/>
          </p:nvPr>
        </p:nvSpPr>
        <p:spPr>
          <a:xfrm>
            <a:off x="4165600" y="6161443"/>
            <a:ext cx="38608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solidFill>
                <a:srgbClr val="895D1D"/>
              </a:solidFill>
            </a:endParaRPr>
          </a:p>
        </p:txBody>
      </p:sp>
      <p:sp>
        <p:nvSpPr>
          <p:cNvPr id="6" name="Slide Number Placeholder 5"/>
          <p:cNvSpPr>
            <a:spLocks noGrp="1"/>
          </p:cNvSpPr>
          <p:nvPr>
            <p:ph type="sldNum" sz="quarter" idx="4"/>
          </p:nvPr>
        </p:nvSpPr>
        <p:spPr>
          <a:xfrm>
            <a:off x="8852352" y="6161443"/>
            <a:ext cx="2844800" cy="365125"/>
          </a:xfrm>
          <a:prstGeom prst="rect">
            <a:avLst/>
          </a:prstGeom>
        </p:spPr>
        <p:txBody>
          <a:bodyPr vert="horz" lIns="91440" tIns="45720" rIns="91440" bIns="45720" rtlCol="0" anchor="ctr"/>
          <a:lstStyle>
            <a:lvl1pPr algn="r">
              <a:defRPr sz="1200">
                <a:solidFill>
                  <a:schemeClr val="tx2"/>
                </a:solidFill>
              </a:defRPr>
            </a:lvl1pPr>
          </a:lstStyle>
          <a:p>
            <a:fld id="{F36DD0FD-55B0-48C4-8AF2-8A69533EDFC3}" type="slidenum">
              <a:rPr lang="en-US" smtClean="0">
                <a:solidFill>
                  <a:srgbClr val="895D1D"/>
                </a:solidFill>
              </a:rPr>
              <a:pPr/>
              <a:t>‹#›</a:t>
            </a:fld>
            <a:endParaRPr lang="en-US" dirty="0">
              <a:solidFill>
                <a:srgbClr val="895D1D"/>
              </a:solidFill>
            </a:endParaRPr>
          </a:p>
        </p:txBody>
      </p:sp>
      <p:pic>
        <p:nvPicPr>
          <p:cNvPr id="7" name="Picture 6" descr="PPT-General4.jpg"/>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descr="PPT-General4.jpg"/>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descr="PPT-General6.jpg"/>
          <p:cNvPicPr>
            <a:picLocks noChangeAspect="1"/>
          </p:cNvPicPr>
          <p:nvPr/>
        </p:nvPicPr>
        <p:blipFill>
          <a:blip r:embed="rId16"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1916692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sldNum="0"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spcBef>
          <a:spcPct val="20000"/>
        </a:spcBef>
        <a:buClr>
          <a:schemeClr val="accent1"/>
        </a:buClr>
        <a:buFont typeface="Wingdings" pitchFamily="2" charset="2"/>
        <a:buNone/>
        <a:defRPr sz="2400" kern="1200">
          <a:solidFill>
            <a:schemeClr val="tx1">
              <a:lumMod val="85000"/>
              <a:lumOff val="15000"/>
            </a:schemeClr>
          </a:solidFill>
          <a:latin typeface="+mn-lt"/>
          <a:ea typeface="+mn-ea"/>
          <a:cs typeface="+mn-cs"/>
        </a:defRPr>
      </a:lvl1pPr>
      <a:lvl2pPr marL="411480" indent="0" algn="l" defTabSz="914400" rtl="0" eaLnBrk="1" latinLnBrk="0" hangingPunct="1">
        <a:spcBef>
          <a:spcPct val="20000"/>
        </a:spcBef>
        <a:buClr>
          <a:schemeClr val="accent1"/>
        </a:buClr>
        <a:buFont typeface="Wingdings" pitchFamily="2" charset="2"/>
        <a:buNone/>
        <a:defRPr sz="2200" kern="1200">
          <a:solidFill>
            <a:schemeClr val="tx1">
              <a:lumMod val="85000"/>
              <a:lumOff val="15000"/>
            </a:schemeClr>
          </a:solidFill>
          <a:latin typeface="+mn-lt"/>
          <a:ea typeface="+mn-ea"/>
          <a:cs typeface="+mn-cs"/>
        </a:defRPr>
      </a:lvl2pPr>
      <a:lvl3pPr marL="777240" indent="0" algn="l" defTabSz="914400" rtl="0" eaLnBrk="1" latinLnBrk="0" hangingPunct="1">
        <a:spcBef>
          <a:spcPct val="20000"/>
        </a:spcBef>
        <a:buClr>
          <a:schemeClr val="accent1"/>
        </a:buClr>
        <a:buFont typeface="Wingdings" pitchFamily="2" charset="2"/>
        <a:buNone/>
        <a:defRPr sz="2000" kern="1200">
          <a:solidFill>
            <a:schemeClr val="tx1">
              <a:lumMod val="85000"/>
              <a:lumOff val="15000"/>
            </a:schemeClr>
          </a:solidFill>
          <a:latin typeface="+mn-lt"/>
          <a:ea typeface="+mn-ea"/>
          <a:cs typeface="+mn-cs"/>
        </a:defRPr>
      </a:lvl3pPr>
      <a:lvl4pPr marL="1188720" indent="0" algn="l" defTabSz="914400" rtl="0" eaLnBrk="1" latinLnBrk="0" hangingPunct="1">
        <a:spcBef>
          <a:spcPct val="20000"/>
        </a:spcBef>
        <a:buClr>
          <a:schemeClr val="accent1"/>
        </a:buClr>
        <a:buFont typeface="Wingdings" pitchFamily="2" charset="2"/>
        <a:buNone/>
        <a:defRPr sz="1800" kern="1200">
          <a:solidFill>
            <a:schemeClr val="tx1">
              <a:lumMod val="85000"/>
              <a:lumOff val="15000"/>
            </a:schemeClr>
          </a:solidFill>
          <a:latin typeface="+mn-lt"/>
          <a:ea typeface="+mn-ea"/>
          <a:cs typeface="+mn-cs"/>
        </a:defRPr>
      </a:lvl4pPr>
      <a:lvl5pPr marL="1508760" indent="0" algn="l" defTabSz="914400" rtl="0" eaLnBrk="1" latinLnBrk="0" hangingPunct="1">
        <a:spcBef>
          <a:spcPct val="20000"/>
        </a:spcBef>
        <a:buClr>
          <a:schemeClr val="accent1"/>
        </a:buClr>
        <a:buFont typeface="Wingdings" pitchFamily="2" charset="2"/>
        <a:buNone/>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26259" y="685800"/>
            <a:ext cx="8822726" cy="1752600"/>
          </a:xfrm>
        </p:spPr>
        <p:txBody>
          <a:bodyPr>
            <a:normAutofit fontScale="90000"/>
          </a:bodyPr>
          <a:lstStyle/>
          <a:p>
            <a:pPr algn="ctr"/>
            <a:br>
              <a:rPr lang="en-US" sz="3200" b="0" dirty="0"/>
            </a:br>
            <a:r>
              <a:rPr lang="en-US" sz="3600" b="0" dirty="0">
                <a:latin typeface="Times New Roman" panose="02020603050405020304" pitchFamily="18" charset="0"/>
                <a:cs typeface="Times New Roman" panose="02020603050405020304" pitchFamily="18" charset="0"/>
              </a:rPr>
              <a:t>Using Exit Surveys of Graduates of Health </a:t>
            </a:r>
            <a:r>
              <a:rPr lang="en-US" sz="3600" b="0">
                <a:latin typeface="Times New Roman" panose="02020603050405020304" pitchFamily="18" charset="0"/>
                <a:cs typeface="Times New Roman" panose="02020603050405020304" pitchFamily="18" charset="0"/>
              </a:rPr>
              <a:t>Professions Programs </a:t>
            </a:r>
            <a:r>
              <a:rPr lang="en-US" sz="3600" b="0" dirty="0">
                <a:latin typeface="Times New Roman" panose="02020603050405020304" pitchFamily="18" charset="0"/>
                <a:cs typeface="Times New Roman" panose="02020603050405020304" pitchFamily="18" charset="0"/>
              </a:rPr>
              <a:t>to Inform Workforce Policies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700" b="0" dirty="0">
                <a:latin typeface="Times New Roman" panose="02020603050405020304" pitchFamily="18" charset="0"/>
                <a:cs typeface="Times New Roman" panose="02020603050405020304" pitchFamily="18" charset="0"/>
              </a:rPr>
              <a:t>Edward Salsberg, MPA, FAAN</a:t>
            </a:r>
            <a:br>
              <a:rPr lang="en-US" sz="2700" b="0" dirty="0">
                <a:latin typeface="Times New Roman" panose="02020603050405020304" pitchFamily="18" charset="0"/>
                <a:cs typeface="Times New Roman" panose="02020603050405020304" pitchFamily="18" charset="0"/>
              </a:rPr>
            </a:br>
            <a:r>
              <a:rPr lang="en-US" sz="2700" b="0" dirty="0">
                <a:latin typeface="Times New Roman" panose="02020603050405020304" pitchFamily="18" charset="0"/>
                <a:cs typeface="Times New Roman" panose="02020603050405020304" pitchFamily="18" charset="0"/>
              </a:rPr>
              <a:t>Fitzhugh Mullan Institute for Health Workforce Equity</a:t>
            </a:r>
            <a:br>
              <a:rPr lang="en-US" sz="2700" b="0" dirty="0">
                <a:latin typeface="Times New Roman" panose="02020603050405020304" pitchFamily="18" charset="0"/>
                <a:cs typeface="Times New Roman" panose="02020603050405020304" pitchFamily="18" charset="0"/>
              </a:rPr>
            </a:br>
            <a:br>
              <a:rPr lang="en-US" sz="2700" b="0" dirty="0">
                <a:effectLst/>
                <a:latin typeface="Batang" panose="02030600000101010101" pitchFamily="18" charset="-127"/>
                <a:ea typeface="Batang" panose="02030600000101010101" pitchFamily="18" charset="-127"/>
                <a:cs typeface="Arial Unicode MS" panose="020B0604020202020204" pitchFamily="34" charset="-128"/>
              </a:rPr>
            </a:br>
            <a:br>
              <a:rPr lang="en-US" sz="2800" b="0" dirty="0">
                <a:latin typeface="Arial Unicode MS" panose="020B0604020202020204" pitchFamily="34" charset="-128"/>
                <a:ea typeface="Arial Unicode MS" panose="020B0604020202020204" pitchFamily="34" charset="-128"/>
                <a:cs typeface="Arial Unicode MS" panose="020B0604020202020204" pitchFamily="34" charset="-128"/>
              </a:rPr>
            </a:br>
            <a:br>
              <a:rPr lang="en-US" sz="2800" b="0" dirty="0"/>
            </a:br>
            <a:br>
              <a:rPr lang="en-US" sz="3200" dirty="0"/>
            </a:br>
            <a:br>
              <a:rPr lang="en-US" sz="3200" b="0" dirty="0"/>
            </a:br>
            <a:endParaRPr lang="en-US" sz="3200" b="0" dirty="0"/>
          </a:p>
        </p:txBody>
      </p:sp>
      <p:sp>
        <p:nvSpPr>
          <p:cNvPr id="3" name="Subtitle 2"/>
          <p:cNvSpPr>
            <a:spLocks noGrp="1"/>
          </p:cNvSpPr>
          <p:nvPr>
            <p:ph type="subTitle" idx="1"/>
          </p:nvPr>
        </p:nvSpPr>
        <p:spPr>
          <a:xfrm>
            <a:off x="4495800" y="5338119"/>
            <a:ext cx="6172200" cy="1198605"/>
          </a:xfrm>
        </p:spPr>
        <p:txBody>
          <a:bodyPr>
            <a:normAutofit/>
          </a:bodyPr>
          <a:lstStyle/>
          <a:p>
            <a:pPr algn="ctr"/>
            <a:endParaRPr lang="en-US" dirty="0"/>
          </a:p>
          <a:p>
            <a:pPr algn="ctr"/>
            <a:r>
              <a:rPr lang="en-US" sz="3000" dirty="0"/>
              <a:t>November 30, 2020</a:t>
            </a:r>
            <a:endParaRPr lang="en-US" sz="2600" dirty="0"/>
          </a:p>
        </p:txBody>
      </p:sp>
    </p:spTree>
    <p:extLst>
      <p:ext uri="{BB962C8B-B14F-4D97-AF65-F5344CB8AC3E}">
        <p14:creationId xmlns:p14="http://schemas.microsoft.com/office/powerpoint/2010/main" val="4250129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FE3CE7-FDA7-4B91-B5A7-89ED36DBEC69}"/>
              </a:ext>
            </a:extLst>
          </p:cNvPr>
          <p:cNvSpPr>
            <a:spLocks noGrp="1"/>
          </p:cNvSpPr>
          <p:nvPr>
            <p:ph idx="1"/>
          </p:nvPr>
        </p:nvSpPr>
        <p:spPr>
          <a:xfrm>
            <a:off x="932330" y="1649747"/>
            <a:ext cx="10327340" cy="3558505"/>
          </a:xfrm>
        </p:spPr>
        <p:txBody>
          <a:bodyPr/>
          <a:lstStyle/>
          <a:p>
            <a:pPr marL="457200" indent="-457200">
              <a:buClr>
                <a:schemeClr val="tx1">
                  <a:lumMod val="75000"/>
                  <a:lumOff val="25000"/>
                </a:schemeClr>
              </a:buClr>
              <a:buSzPct val="95000"/>
              <a:buFont typeface="+mj-lt"/>
              <a:buAutoNum type="arabicPeriod"/>
            </a:pPr>
            <a:r>
              <a:rPr lang="en-US" sz="2000" dirty="0"/>
              <a:t>Their demographic and educational backgrounds reflect the future workforce in the profession;</a:t>
            </a:r>
          </a:p>
          <a:p>
            <a:pPr marL="457200" indent="-457200">
              <a:buClr>
                <a:schemeClr val="tx1">
                  <a:lumMod val="75000"/>
                  <a:lumOff val="25000"/>
                </a:schemeClr>
              </a:buClr>
              <a:buSzPct val="95000"/>
              <a:buFont typeface="+mj-lt"/>
              <a:buAutoNum type="arabicPeriod"/>
            </a:pPr>
            <a:r>
              <a:rPr lang="en-US" sz="2000" dirty="0"/>
              <a:t>Their experience in the marketplace reflects the current balance between supply and demand;</a:t>
            </a:r>
          </a:p>
          <a:p>
            <a:pPr marL="457200" indent="-457200">
              <a:buClr>
                <a:schemeClr val="tx1">
                  <a:lumMod val="75000"/>
                  <a:lumOff val="25000"/>
                </a:schemeClr>
              </a:buClr>
              <a:buSzPct val="95000"/>
              <a:buFont typeface="+mj-lt"/>
              <a:buAutoNum type="arabicPeriod"/>
            </a:pPr>
            <a:r>
              <a:rPr lang="en-US" sz="2000" dirty="0"/>
              <a:t>Can assess differences in experiences and practice patterns by sex, race/ethnicity, urban/rural backgrounds, educational pathways, educational debt, region of the country and other dimensions of interest;</a:t>
            </a:r>
          </a:p>
          <a:p>
            <a:pPr marL="457200" indent="-457200">
              <a:buClr>
                <a:schemeClr val="tx1">
                  <a:lumMod val="75000"/>
                  <a:lumOff val="25000"/>
                </a:schemeClr>
              </a:buClr>
              <a:buSzPct val="95000"/>
              <a:buFont typeface="+mj-lt"/>
              <a:buAutoNum type="arabicPeriod"/>
            </a:pPr>
            <a:r>
              <a:rPr lang="en-US" sz="2000" dirty="0"/>
              <a:t>Can reach out to new entrants before they graduate and disperse widely;</a:t>
            </a:r>
          </a:p>
          <a:p>
            <a:pPr marL="457200" indent="-457200">
              <a:buClr>
                <a:schemeClr val="tx1">
                  <a:lumMod val="75000"/>
                  <a:lumOff val="25000"/>
                </a:schemeClr>
              </a:buClr>
              <a:buSzPct val="95000"/>
              <a:buFont typeface="+mj-lt"/>
              <a:buAutoNum type="arabicPeriod"/>
            </a:pPr>
            <a:r>
              <a:rPr lang="en-US" sz="2000" dirty="0"/>
              <a:t>Potential to obtain baseline information on a cohort of graduates who can be resurveyed in future years for longitudinal analyses; and</a:t>
            </a:r>
          </a:p>
          <a:p>
            <a:pPr marL="457200" indent="-457200">
              <a:buClr>
                <a:schemeClr val="tx1">
                  <a:lumMod val="75000"/>
                  <a:lumOff val="25000"/>
                </a:schemeClr>
              </a:buClr>
              <a:buSzPct val="95000"/>
              <a:buFont typeface="+mj-lt"/>
              <a:buAutoNum type="arabicPeriod"/>
            </a:pPr>
            <a:r>
              <a:rPr lang="en-US" sz="2000" dirty="0"/>
              <a:t>Annual or biannual exit surveys reveal trends and changes over time.</a:t>
            </a:r>
          </a:p>
          <a:p>
            <a:endParaRPr lang="en-US" dirty="0"/>
          </a:p>
        </p:txBody>
      </p:sp>
      <p:sp>
        <p:nvSpPr>
          <p:cNvPr id="3" name="Title 2">
            <a:extLst>
              <a:ext uri="{FF2B5EF4-FFF2-40B4-BE49-F238E27FC236}">
                <a16:creationId xmlns:a16="http://schemas.microsoft.com/office/drawing/2014/main" id="{2493BA2B-5634-464F-9C53-0A1F761EE543}"/>
              </a:ext>
            </a:extLst>
          </p:cNvPr>
          <p:cNvSpPr>
            <a:spLocks noGrp="1"/>
          </p:cNvSpPr>
          <p:nvPr>
            <p:ph type="title"/>
          </p:nvPr>
        </p:nvSpPr>
        <p:spPr>
          <a:xfrm>
            <a:off x="917987" y="626164"/>
            <a:ext cx="10341684" cy="586409"/>
          </a:xfrm>
        </p:spPr>
        <p:txBody>
          <a:bodyPr/>
          <a:lstStyle/>
          <a:p>
            <a:pPr algn="ctr"/>
            <a:r>
              <a:rPr lang="en-US" dirty="0"/>
              <a:t>Why an Exit Survey of New Graduates?</a:t>
            </a:r>
          </a:p>
        </p:txBody>
      </p:sp>
    </p:spTree>
    <p:extLst>
      <p:ext uri="{BB962C8B-B14F-4D97-AF65-F5344CB8AC3E}">
        <p14:creationId xmlns:p14="http://schemas.microsoft.com/office/powerpoint/2010/main" val="447215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C26115-2C54-4090-A67C-BFC9EF9AE326}"/>
              </a:ext>
            </a:extLst>
          </p:cNvPr>
          <p:cNvSpPr>
            <a:spLocks noGrp="1"/>
          </p:cNvSpPr>
          <p:nvPr>
            <p:ph idx="1"/>
          </p:nvPr>
        </p:nvSpPr>
        <p:spPr>
          <a:xfrm>
            <a:off x="932330" y="1624406"/>
            <a:ext cx="10327340" cy="3763519"/>
          </a:xfrm>
        </p:spPr>
        <p:txBody>
          <a:bodyPr>
            <a:normAutofit/>
          </a:bodyPr>
          <a:lstStyle/>
          <a:p>
            <a:pPr marL="342900" indent="-342900">
              <a:spcBef>
                <a:spcPts val="1776"/>
              </a:spcBef>
              <a:buFont typeface="Arial" panose="020B0604020202020204" pitchFamily="34" charset="0"/>
              <a:buChar char="•"/>
            </a:pPr>
            <a:r>
              <a:rPr lang="en-US" dirty="0"/>
              <a:t>Graduates in a state or geographical region</a:t>
            </a:r>
          </a:p>
          <a:p>
            <a:pPr marL="342900" indent="-342900">
              <a:spcBef>
                <a:spcPts val="1776"/>
              </a:spcBef>
              <a:buFont typeface="Arial" panose="020B0604020202020204" pitchFamily="34" charset="0"/>
              <a:buChar char="•"/>
            </a:pPr>
            <a:r>
              <a:rPr lang="en-US" dirty="0"/>
              <a:t>Physicians completing training in a specialty</a:t>
            </a:r>
          </a:p>
          <a:p>
            <a:pPr marL="342900" indent="-342900">
              <a:spcBef>
                <a:spcPts val="1776"/>
              </a:spcBef>
              <a:buFont typeface="Arial" panose="020B0604020202020204" pitchFamily="34" charset="0"/>
              <a:buChar char="•"/>
            </a:pPr>
            <a:r>
              <a:rPr lang="en-US" dirty="0"/>
              <a:t>Individuals completing training in an occupation in the U.S.</a:t>
            </a:r>
          </a:p>
          <a:p>
            <a:pPr>
              <a:lnSpc>
                <a:spcPct val="120000"/>
              </a:lnSpc>
            </a:pPr>
            <a:endParaRPr lang="en-US" dirty="0"/>
          </a:p>
          <a:p>
            <a:pPr marL="0" indent="0">
              <a:buNone/>
            </a:pPr>
            <a:endParaRPr lang="en-US" dirty="0"/>
          </a:p>
        </p:txBody>
      </p:sp>
      <p:sp>
        <p:nvSpPr>
          <p:cNvPr id="2" name="Title 1">
            <a:extLst>
              <a:ext uri="{FF2B5EF4-FFF2-40B4-BE49-F238E27FC236}">
                <a16:creationId xmlns:a16="http://schemas.microsoft.com/office/drawing/2014/main" id="{EA8C6498-EB54-4C08-902A-7FD93F805067}"/>
              </a:ext>
            </a:extLst>
          </p:cNvPr>
          <p:cNvSpPr>
            <a:spLocks noGrp="1"/>
          </p:cNvSpPr>
          <p:nvPr>
            <p:ph type="title"/>
          </p:nvPr>
        </p:nvSpPr>
        <p:spPr/>
        <p:txBody>
          <a:bodyPr/>
          <a:lstStyle/>
          <a:p>
            <a:pPr algn="ctr"/>
            <a:r>
              <a:rPr lang="en-US" b="1" dirty="0"/>
              <a:t>Who to Survey? </a:t>
            </a:r>
          </a:p>
        </p:txBody>
      </p:sp>
    </p:spTree>
    <p:extLst>
      <p:ext uri="{BB962C8B-B14F-4D97-AF65-F5344CB8AC3E}">
        <p14:creationId xmlns:p14="http://schemas.microsoft.com/office/powerpoint/2010/main" val="3429343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130E8C-D939-C748-ADDC-545F267489A6}"/>
              </a:ext>
            </a:extLst>
          </p:cNvPr>
          <p:cNvSpPr>
            <a:spLocks noGrp="1"/>
          </p:cNvSpPr>
          <p:nvPr>
            <p:ph idx="1"/>
          </p:nvPr>
        </p:nvSpPr>
        <p:spPr>
          <a:xfrm>
            <a:off x="932330" y="1861441"/>
            <a:ext cx="10327340" cy="3582756"/>
          </a:xfrm>
        </p:spPr>
        <p:txBody>
          <a:bodyPr/>
          <a:lstStyle/>
          <a:p>
            <a:pPr marL="342900" indent="-342900">
              <a:lnSpc>
                <a:spcPct val="120000"/>
              </a:lnSpc>
              <a:buFont typeface="Arial" panose="020B0604020202020204" pitchFamily="34" charset="0"/>
              <a:buChar char="•"/>
            </a:pPr>
            <a:r>
              <a:rPr lang="en-US" dirty="0"/>
              <a:t>Baseline data on numbers of graduates by occupation is available from the U.S. Education Department’s Integrated Post-Secondary Education Data System (IPEDS); baseline data on graduates for physician specialties is available from the ACGME. </a:t>
            </a:r>
          </a:p>
          <a:p>
            <a:pPr marL="342900" indent="-342900">
              <a:lnSpc>
                <a:spcPct val="120000"/>
              </a:lnSpc>
              <a:buFont typeface="Arial" panose="020B0604020202020204" pitchFamily="34" charset="0"/>
              <a:buChar char="•"/>
            </a:pPr>
            <a:r>
              <a:rPr lang="en-US" dirty="0"/>
              <a:t>This “global” data can be using for weighting exit survey responses.</a:t>
            </a:r>
          </a:p>
          <a:p>
            <a:pPr marL="342900" indent="-342900">
              <a:lnSpc>
                <a:spcPct val="120000"/>
              </a:lnSpc>
              <a:buFont typeface="Arial" panose="020B0604020202020204" pitchFamily="34" charset="0"/>
              <a:buChar char="•"/>
            </a:pPr>
            <a:r>
              <a:rPr lang="en-US" dirty="0"/>
              <a:t>Recommend partnering with a state, a physician specialty and/or an individual profession’s association.</a:t>
            </a:r>
          </a:p>
          <a:p>
            <a:endParaRPr lang="en-US" dirty="0"/>
          </a:p>
        </p:txBody>
      </p:sp>
      <p:sp>
        <p:nvSpPr>
          <p:cNvPr id="3" name="Title 2">
            <a:extLst>
              <a:ext uri="{FF2B5EF4-FFF2-40B4-BE49-F238E27FC236}">
                <a16:creationId xmlns:a16="http://schemas.microsoft.com/office/drawing/2014/main" id="{42BA91F3-9D10-D645-95CF-A8CE7A778DAF}"/>
              </a:ext>
            </a:extLst>
          </p:cNvPr>
          <p:cNvSpPr>
            <a:spLocks noGrp="1"/>
          </p:cNvSpPr>
          <p:nvPr>
            <p:ph type="title"/>
          </p:nvPr>
        </p:nvSpPr>
        <p:spPr/>
        <p:txBody>
          <a:bodyPr/>
          <a:lstStyle/>
          <a:p>
            <a:r>
              <a:rPr lang="en-US" dirty="0"/>
              <a:t>Data Sources and Partnering</a:t>
            </a:r>
          </a:p>
        </p:txBody>
      </p:sp>
    </p:spTree>
    <p:extLst>
      <p:ext uri="{BB962C8B-B14F-4D97-AF65-F5344CB8AC3E}">
        <p14:creationId xmlns:p14="http://schemas.microsoft.com/office/powerpoint/2010/main" val="65978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0" indent="-457200">
              <a:buClrTx/>
              <a:buFont typeface="+mj-lt"/>
              <a:buAutoNum type="arabicPeriod"/>
            </a:pPr>
            <a:r>
              <a:rPr lang="en-US" sz="2400" dirty="0">
                <a:solidFill>
                  <a:schemeClr val="tx1"/>
                </a:solidFill>
              </a:rPr>
              <a:t>Demographic background</a:t>
            </a:r>
          </a:p>
          <a:p>
            <a:pPr marL="457200" indent="-457200">
              <a:buClrTx/>
              <a:buFont typeface="+mj-lt"/>
              <a:buAutoNum type="arabicPeriod"/>
            </a:pPr>
            <a:r>
              <a:rPr lang="en-US" sz="2400" dirty="0">
                <a:solidFill>
                  <a:schemeClr val="tx1"/>
                </a:solidFill>
              </a:rPr>
              <a:t>Education and work background</a:t>
            </a:r>
          </a:p>
          <a:p>
            <a:pPr marL="457200" indent="-457200">
              <a:buClrTx/>
              <a:buFont typeface="+mj-lt"/>
              <a:buAutoNum type="arabicPeriod"/>
            </a:pPr>
            <a:r>
              <a:rPr lang="en-US" sz="2400" dirty="0">
                <a:solidFill>
                  <a:schemeClr val="tx1"/>
                </a:solidFill>
              </a:rPr>
              <a:t>Jobs entering including location, setting, services provided and income</a:t>
            </a:r>
          </a:p>
          <a:p>
            <a:pPr marL="457200" indent="-457200">
              <a:buClrTx/>
              <a:buFont typeface="+mj-lt"/>
              <a:buAutoNum type="arabicPeriod"/>
            </a:pPr>
            <a:r>
              <a:rPr lang="en-US" sz="2400" dirty="0">
                <a:solidFill>
                  <a:schemeClr val="tx1"/>
                </a:solidFill>
              </a:rPr>
              <a:t>Experience in the job market</a:t>
            </a:r>
          </a:p>
          <a:p>
            <a:pPr marL="457200" indent="-457200">
              <a:buClrTx/>
              <a:buFont typeface="+mj-lt"/>
              <a:buAutoNum type="arabicPeriod"/>
            </a:pPr>
            <a:r>
              <a:rPr lang="en-US" dirty="0">
                <a:solidFill>
                  <a:schemeClr val="tx1"/>
                </a:solidFill>
              </a:rPr>
              <a:t>Satisfaction with job and income</a:t>
            </a:r>
          </a:p>
          <a:p>
            <a:pPr marL="457200" indent="-457200">
              <a:buClrTx/>
              <a:buFont typeface="+mj-lt"/>
              <a:buAutoNum type="arabicPeriod"/>
            </a:pPr>
            <a:r>
              <a:rPr lang="en-US" sz="2400" dirty="0">
                <a:solidFill>
                  <a:schemeClr val="tx1"/>
                </a:solidFill>
              </a:rPr>
              <a:t>Population being served</a:t>
            </a:r>
          </a:p>
          <a:p>
            <a:pPr marL="457200" indent="-457200">
              <a:buClrTx/>
              <a:buFont typeface="+mj-lt"/>
              <a:buAutoNum type="arabicPeriod"/>
            </a:pPr>
            <a:r>
              <a:rPr lang="en-US" sz="2400" dirty="0">
                <a:solidFill>
                  <a:schemeClr val="tx1"/>
                </a:solidFill>
              </a:rPr>
              <a:t>Willingness to participate in future surveys</a:t>
            </a:r>
          </a:p>
          <a:p>
            <a:endParaRPr lang="en-US" dirty="0"/>
          </a:p>
        </p:txBody>
      </p:sp>
      <p:sp>
        <p:nvSpPr>
          <p:cNvPr id="2" name="Title 1"/>
          <p:cNvSpPr>
            <a:spLocks noGrp="1"/>
          </p:cNvSpPr>
          <p:nvPr>
            <p:ph type="title"/>
          </p:nvPr>
        </p:nvSpPr>
        <p:spPr/>
        <p:txBody>
          <a:bodyPr/>
          <a:lstStyle/>
          <a:p>
            <a:pPr algn="ctr"/>
            <a:r>
              <a:rPr lang="en-US" b="1" dirty="0"/>
              <a:t>Survey Domains</a:t>
            </a:r>
          </a:p>
        </p:txBody>
      </p:sp>
      <p:sp>
        <p:nvSpPr>
          <p:cNvPr id="4" name="Slide Number Placeholder 3"/>
          <p:cNvSpPr>
            <a:spLocks noGrp="1"/>
          </p:cNvSpPr>
          <p:nvPr>
            <p:ph type="sldNum" sz="quarter" idx="4294967295"/>
          </p:nvPr>
        </p:nvSpPr>
        <p:spPr>
          <a:xfrm>
            <a:off x="9448800" y="6356350"/>
            <a:ext cx="2743200" cy="365125"/>
          </a:xfrm>
        </p:spPr>
        <p:txBody>
          <a:bodyPr/>
          <a:lstStyle/>
          <a:p>
            <a:fld id="{9CD8D479-8942-46E8-A226-A4E01F7A105C}" type="slidenum">
              <a:rPr lang="en-US" smtClean="0"/>
              <a:t>5</a:t>
            </a:fld>
            <a:endParaRPr lang="en-US"/>
          </a:p>
        </p:txBody>
      </p:sp>
    </p:spTree>
    <p:extLst>
      <p:ext uri="{BB962C8B-B14F-4D97-AF65-F5344CB8AC3E}">
        <p14:creationId xmlns:p14="http://schemas.microsoft.com/office/powerpoint/2010/main" val="375662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0BDA1D-AD9C-4F8C-B939-80ACC193F1D0}"/>
              </a:ext>
            </a:extLst>
          </p:cNvPr>
          <p:cNvSpPr>
            <a:spLocks noGrp="1"/>
          </p:cNvSpPr>
          <p:nvPr>
            <p:ph idx="1"/>
          </p:nvPr>
        </p:nvSpPr>
        <p:spPr>
          <a:xfrm>
            <a:off x="932330" y="1537884"/>
            <a:ext cx="10327340" cy="3170264"/>
          </a:xfrm>
        </p:spPr>
        <p:txBody>
          <a:bodyPr/>
          <a:lstStyle/>
          <a:p>
            <a:pPr marL="342900" indent="-342900">
              <a:buFont typeface="Arial" panose="020B0604020202020204" pitchFamily="34" charset="0"/>
              <a:buChar char="•"/>
            </a:pPr>
            <a:r>
              <a:rPr lang="en-US" dirty="0"/>
              <a:t>Job Market- indications of shortages or surpluses </a:t>
            </a:r>
          </a:p>
          <a:p>
            <a:pPr marL="342900" indent="-342900">
              <a:buFont typeface="Arial" panose="020B0604020202020204" pitchFamily="34" charset="0"/>
              <a:buChar char="•"/>
            </a:pPr>
            <a:r>
              <a:rPr lang="en-US" dirty="0"/>
              <a:t>Early career practice patterns</a:t>
            </a:r>
          </a:p>
          <a:p>
            <a:pPr marL="342900" indent="-342900">
              <a:buFont typeface="Arial" panose="020B0604020202020204" pitchFamily="34" charset="0"/>
              <a:buChar char="•"/>
            </a:pPr>
            <a:r>
              <a:rPr lang="en-US" dirty="0"/>
              <a:t>Adequacy of preparation</a:t>
            </a:r>
          </a:p>
          <a:p>
            <a:pPr marL="342900" indent="-342900">
              <a:buFont typeface="Arial" panose="020B0604020202020204" pitchFamily="34" charset="0"/>
              <a:buChar char="•"/>
            </a:pPr>
            <a:r>
              <a:rPr lang="en-US" dirty="0"/>
              <a:t>Satisfaction</a:t>
            </a:r>
          </a:p>
          <a:p>
            <a:pPr marL="342900" indent="-342900">
              <a:buFont typeface="Arial" panose="020B0604020202020204" pitchFamily="34" charset="0"/>
              <a:buChar char="•"/>
            </a:pPr>
            <a:r>
              <a:rPr lang="en-US" dirty="0"/>
              <a:t>Relationship of the following to each of the above:</a:t>
            </a:r>
          </a:p>
          <a:p>
            <a:pPr marL="754380" lvl="1" indent="-342900">
              <a:buFont typeface="Arial" panose="020B0604020202020204" pitchFamily="34" charset="0"/>
              <a:buChar char="•"/>
            </a:pPr>
            <a:r>
              <a:rPr lang="en-US" dirty="0"/>
              <a:t>Demographic characteristics  (sex, age, race/ethnicity)</a:t>
            </a:r>
          </a:p>
          <a:p>
            <a:pPr marL="754380" lvl="1" indent="-342900">
              <a:buFont typeface="Arial" panose="020B0604020202020204" pitchFamily="34" charset="0"/>
              <a:buChar char="•"/>
            </a:pPr>
            <a:r>
              <a:rPr lang="en-US" dirty="0"/>
              <a:t>Educational experience/background</a:t>
            </a:r>
          </a:p>
          <a:p>
            <a:pPr marL="754380" lvl="1" indent="-342900">
              <a:buFont typeface="Arial" panose="020B0604020202020204" pitchFamily="34" charset="0"/>
              <a:buChar char="•"/>
            </a:pPr>
            <a:r>
              <a:rPr lang="en-US" dirty="0"/>
              <a:t>Citizenship/country of origin/visa status</a:t>
            </a:r>
          </a:p>
          <a:p>
            <a:pPr marL="754380" lvl="1" indent="-342900">
              <a:buFont typeface="Arial" panose="020B0604020202020204" pitchFamily="34" charset="0"/>
              <a:buChar char="•"/>
            </a:pPr>
            <a:r>
              <a:rPr lang="en-US" dirty="0"/>
              <a:t>Geographical location (urban/rural; region of country)</a:t>
            </a:r>
          </a:p>
        </p:txBody>
      </p:sp>
      <p:sp>
        <p:nvSpPr>
          <p:cNvPr id="2" name="Title 1">
            <a:extLst>
              <a:ext uri="{FF2B5EF4-FFF2-40B4-BE49-F238E27FC236}">
                <a16:creationId xmlns:a16="http://schemas.microsoft.com/office/drawing/2014/main" id="{D9B0BF06-E2AD-41C6-A254-BA7E458AF219}"/>
              </a:ext>
            </a:extLst>
          </p:cNvPr>
          <p:cNvSpPr>
            <a:spLocks noGrp="1"/>
          </p:cNvSpPr>
          <p:nvPr>
            <p:ph type="title"/>
          </p:nvPr>
        </p:nvSpPr>
        <p:spPr/>
        <p:txBody>
          <a:bodyPr/>
          <a:lstStyle/>
          <a:p>
            <a:pPr algn="ctr"/>
            <a:r>
              <a:rPr lang="en-US" b="1" dirty="0"/>
              <a:t>Information Gathered</a:t>
            </a:r>
          </a:p>
        </p:txBody>
      </p:sp>
    </p:spTree>
    <p:extLst>
      <p:ext uri="{BB962C8B-B14F-4D97-AF65-F5344CB8AC3E}">
        <p14:creationId xmlns:p14="http://schemas.microsoft.com/office/powerpoint/2010/main" val="4101453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6E246B-BF79-49F6-8654-F9E931482E15}"/>
              </a:ext>
            </a:extLst>
          </p:cNvPr>
          <p:cNvSpPr>
            <a:spLocks noGrp="1"/>
          </p:cNvSpPr>
          <p:nvPr>
            <p:ph idx="1"/>
          </p:nvPr>
        </p:nvSpPr>
        <p:spPr/>
        <p:txBody>
          <a:bodyPr/>
          <a:lstStyle/>
          <a:p>
            <a:pPr marL="342900" indent="-342900">
              <a:buFont typeface="Arial" panose="020B0604020202020204" pitchFamily="34" charset="0"/>
              <a:buChar char="•"/>
            </a:pPr>
            <a:r>
              <a:rPr lang="en-US" dirty="0"/>
              <a:t>Individuals completing their education/training in an occupation  or specialty; survey should be run after a majority have searched and found a job.</a:t>
            </a:r>
          </a:p>
          <a:p>
            <a:pPr marL="342900" indent="-342900">
              <a:buFont typeface="Arial" panose="020B0604020202020204" pitchFamily="34" charset="0"/>
              <a:buChar char="•"/>
            </a:pPr>
            <a:r>
              <a:rPr lang="en-US" dirty="0"/>
              <a:t>Physicians completing training have usually searched and found a job by the time they complete their training.  Surveys possible May/June of final year of training.</a:t>
            </a:r>
          </a:p>
          <a:p>
            <a:pPr marL="342900" indent="-342900">
              <a:buFont typeface="Arial" panose="020B0604020202020204" pitchFamily="34" charset="0"/>
              <a:buChar char="•"/>
            </a:pPr>
            <a:r>
              <a:rPr lang="en-US" dirty="0"/>
              <a:t>Practitioners in many other professions may not begin their job search until after they have their degree.  Recommend surveying a few months after completion of training but this creates some logistical challenges.</a:t>
            </a:r>
          </a:p>
        </p:txBody>
      </p:sp>
      <p:sp>
        <p:nvSpPr>
          <p:cNvPr id="2" name="Title 1">
            <a:extLst>
              <a:ext uri="{FF2B5EF4-FFF2-40B4-BE49-F238E27FC236}">
                <a16:creationId xmlns:a16="http://schemas.microsoft.com/office/drawing/2014/main" id="{699C5E7B-9F03-4A5A-B72D-6107F3503317}"/>
              </a:ext>
            </a:extLst>
          </p:cNvPr>
          <p:cNvSpPr>
            <a:spLocks noGrp="1"/>
          </p:cNvSpPr>
          <p:nvPr>
            <p:ph type="title"/>
          </p:nvPr>
        </p:nvSpPr>
        <p:spPr/>
        <p:txBody>
          <a:bodyPr/>
          <a:lstStyle/>
          <a:p>
            <a:pPr algn="ctr"/>
            <a:r>
              <a:rPr lang="en-US" b="1" dirty="0"/>
              <a:t>When to Survey?</a:t>
            </a:r>
          </a:p>
        </p:txBody>
      </p:sp>
    </p:spTree>
    <p:extLst>
      <p:ext uri="{BB962C8B-B14F-4D97-AF65-F5344CB8AC3E}">
        <p14:creationId xmlns:p14="http://schemas.microsoft.com/office/powerpoint/2010/main" val="2682675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3F2A3B-01C4-45AD-916C-23BFCA44DC1F}"/>
              </a:ext>
            </a:extLst>
          </p:cNvPr>
          <p:cNvSpPr>
            <a:spLocks noGrp="1"/>
          </p:cNvSpPr>
          <p:nvPr>
            <p:ph idx="1"/>
          </p:nvPr>
        </p:nvSpPr>
        <p:spPr>
          <a:xfrm>
            <a:off x="932330" y="1507067"/>
            <a:ext cx="10327340" cy="3937131"/>
          </a:xfrm>
        </p:spPr>
        <p:txBody>
          <a:bodyPr>
            <a:normAutofit fontScale="85000" lnSpcReduction="20000"/>
          </a:bodyPr>
          <a:lstStyle/>
          <a:p>
            <a:pPr marL="342900" indent="-342900">
              <a:lnSpc>
                <a:spcPct val="110000"/>
              </a:lnSpc>
              <a:buFont typeface="Arial" panose="020B0604020202020204" pitchFamily="34" charset="0"/>
              <a:buChar char="•"/>
            </a:pPr>
            <a:r>
              <a:rPr lang="en-US" dirty="0"/>
              <a:t>Establish a collaboration with a specialty, profession or state</a:t>
            </a:r>
          </a:p>
          <a:p>
            <a:pPr marL="342900" indent="-342900">
              <a:lnSpc>
                <a:spcPct val="110000"/>
              </a:lnSpc>
              <a:buFont typeface="Arial" panose="020B0604020202020204" pitchFamily="34" charset="0"/>
              <a:buChar char="•"/>
            </a:pPr>
            <a:r>
              <a:rPr lang="en-US" dirty="0"/>
              <a:t>Design and pilot-test survey in consultation with people in the field</a:t>
            </a:r>
          </a:p>
          <a:p>
            <a:pPr marL="342900" indent="-342900">
              <a:lnSpc>
                <a:spcPct val="110000"/>
              </a:lnSpc>
              <a:buFont typeface="Arial" panose="020B0604020202020204" pitchFamily="34" charset="0"/>
              <a:buChar char="•"/>
            </a:pPr>
            <a:r>
              <a:rPr lang="en-US" dirty="0"/>
              <a:t>Obtain IRB approval</a:t>
            </a:r>
          </a:p>
          <a:p>
            <a:pPr marL="342900" indent="-342900">
              <a:lnSpc>
                <a:spcPct val="110000"/>
              </a:lnSpc>
              <a:buFont typeface="Arial" panose="020B0604020202020204" pitchFamily="34" charset="0"/>
              <a:buChar char="•"/>
            </a:pPr>
            <a:r>
              <a:rPr lang="en-US" dirty="0"/>
              <a:t>Send out information to educational/training institutions prior to actual survey</a:t>
            </a:r>
          </a:p>
          <a:p>
            <a:pPr marL="342900" indent="-342900">
              <a:lnSpc>
                <a:spcPct val="110000"/>
              </a:lnSpc>
              <a:buFont typeface="Arial" panose="020B0604020202020204" pitchFamily="34" charset="0"/>
              <a:buChar char="•"/>
            </a:pPr>
            <a:r>
              <a:rPr lang="en-US" dirty="0"/>
              <a:t>Preferred approach: On-line survey instrument (unique link for each respondent)</a:t>
            </a:r>
          </a:p>
          <a:p>
            <a:pPr marL="342900" indent="-342900">
              <a:lnSpc>
                <a:spcPct val="110000"/>
              </a:lnSpc>
              <a:buFont typeface="Arial" panose="020B0604020202020204" pitchFamily="34" charset="0"/>
              <a:buChar char="•"/>
            </a:pPr>
            <a:r>
              <a:rPr lang="en-US" dirty="0"/>
              <a:t>Preferred approach: send emails with link to survey to those graduating; common approach: send links to survey to schools/program directors to share graduating class</a:t>
            </a:r>
          </a:p>
          <a:p>
            <a:pPr marL="342900" indent="-342900">
              <a:lnSpc>
                <a:spcPct val="110000"/>
              </a:lnSpc>
              <a:buFont typeface="Arial" panose="020B0604020202020204" pitchFamily="34" charset="0"/>
              <a:buChar char="•"/>
            </a:pPr>
            <a:r>
              <a:rPr lang="en-US" dirty="0"/>
              <a:t>Assuring confidentiality</a:t>
            </a:r>
          </a:p>
          <a:p>
            <a:pPr marL="342900" indent="-342900">
              <a:lnSpc>
                <a:spcPct val="110000"/>
              </a:lnSpc>
              <a:buFont typeface="Arial" panose="020B0604020202020204" pitchFamily="34" charset="0"/>
              <a:buChar char="•"/>
            </a:pPr>
            <a:r>
              <a:rPr lang="en-US" dirty="0"/>
              <a:t>Send several reminders  </a:t>
            </a:r>
          </a:p>
          <a:p>
            <a:pPr marL="342900" indent="-342900">
              <a:lnSpc>
                <a:spcPct val="110000"/>
              </a:lnSpc>
              <a:buFont typeface="Arial" panose="020B0604020202020204" pitchFamily="34" charset="0"/>
              <a:buChar char="•"/>
            </a:pPr>
            <a:r>
              <a:rPr lang="en-US" dirty="0"/>
              <a:t>Maintaining the data</a:t>
            </a:r>
          </a:p>
          <a:p>
            <a:pPr marL="342900" indent="-342900">
              <a:lnSpc>
                <a:spcPct val="110000"/>
              </a:lnSpc>
              <a:buFont typeface="Arial" panose="020B0604020202020204" pitchFamily="34" charset="0"/>
              <a:buChar char="•"/>
            </a:pPr>
            <a:r>
              <a:rPr lang="en-US" dirty="0"/>
              <a:t>Summary report and possibly school/program level report</a:t>
            </a:r>
          </a:p>
        </p:txBody>
      </p:sp>
      <p:sp>
        <p:nvSpPr>
          <p:cNvPr id="2" name="Title 1">
            <a:extLst>
              <a:ext uri="{FF2B5EF4-FFF2-40B4-BE49-F238E27FC236}">
                <a16:creationId xmlns:a16="http://schemas.microsoft.com/office/drawing/2014/main" id="{7E50B1A3-DE9C-4DEC-8173-F66A302A4D6B}"/>
              </a:ext>
            </a:extLst>
          </p:cNvPr>
          <p:cNvSpPr>
            <a:spLocks noGrp="1"/>
          </p:cNvSpPr>
          <p:nvPr>
            <p:ph type="title"/>
          </p:nvPr>
        </p:nvSpPr>
        <p:spPr/>
        <p:txBody>
          <a:bodyPr/>
          <a:lstStyle/>
          <a:p>
            <a:pPr algn="ctr"/>
            <a:r>
              <a:rPr lang="en-US" b="1" dirty="0"/>
              <a:t>Survey Components</a:t>
            </a:r>
          </a:p>
        </p:txBody>
      </p:sp>
    </p:spTree>
    <p:extLst>
      <p:ext uri="{BB962C8B-B14F-4D97-AF65-F5344CB8AC3E}">
        <p14:creationId xmlns:p14="http://schemas.microsoft.com/office/powerpoint/2010/main" val="24828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797DC6-5920-4D3B-BF7C-A5119A671166}"/>
              </a:ext>
            </a:extLst>
          </p:cNvPr>
          <p:cNvSpPr>
            <a:spLocks noGrp="1"/>
          </p:cNvSpPr>
          <p:nvPr>
            <p:ph idx="1"/>
          </p:nvPr>
        </p:nvSpPr>
        <p:spPr>
          <a:xfrm>
            <a:off x="932330" y="1727200"/>
            <a:ext cx="10327340" cy="3304505"/>
          </a:xfrm>
        </p:spPr>
        <p:txBody>
          <a:bodyPr/>
          <a:lstStyle/>
          <a:p>
            <a:pPr marL="342900" indent="-342900">
              <a:buFont typeface="Arial" panose="020B0604020202020204" pitchFamily="34" charset="0"/>
              <a:buChar char="•"/>
            </a:pPr>
            <a:r>
              <a:rPr lang="en-US" dirty="0"/>
              <a:t>Need to reach out and obtain cooperation of profession and individual schools/program directors;</a:t>
            </a:r>
          </a:p>
          <a:p>
            <a:pPr marL="342900" indent="-342900">
              <a:buFont typeface="Arial" panose="020B0604020202020204" pitchFamily="34" charset="0"/>
              <a:buChar char="•"/>
            </a:pPr>
            <a:r>
              <a:rPr lang="en-US" dirty="0"/>
              <a:t>Given number of surveys and limited time for surveys, keep the exit survey as brief as possible and provide an incentive for program directors and the graduates;  </a:t>
            </a:r>
          </a:p>
          <a:p>
            <a:pPr marL="754380" lvl="1" indent="-342900">
              <a:buFont typeface="Arial" panose="020B0604020202020204" pitchFamily="34" charset="0"/>
              <a:buChar char="•"/>
            </a:pPr>
            <a:r>
              <a:rPr lang="en-US" dirty="0"/>
              <a:t>For schools/training programs, incentive could be valuable feedback, such as reports on how their grads compare to grads of similar programs;  </a:t>
            </a:r>
          </a:p>
          <a:p>
            <a:pPr marL="754380" lvl="1" indent="-342900">
              <a:buFont typeface="Arial" panose="020B0604020202020204" pitchFamily="34" charset="0"/>
              <a:buChar char="•"/>
            </a:pPr>
            <a:r>
              <a:rPr lang="en-US" dirty="0"/>
              <a:t>For the graduates, incentive might include a gift card for completing the survey or a drawing for a limited number of higher-value awards.</a:t>
            </a:r>
          </a:p>
        </p:txBody>
      </p:sp>
      <p:sp>
        <p:nvSpPr>
          <p:cNvPr id="2" name="Title 1">
            <a:extLst>
              <a:ext uri="{FF2B5EF4-FFF2-40B4-BE49-F238E27FC236}">
                <a16:creationId xmlns:a16="http://schemas.microsoft.com/office/drawing/2014/main" id="{7A62B70D-7CB4-4DDA-8F0D-4A9CBA7AA2C7}"/>
              </a:ext>
            </a:extLst>
          </p:cNvPr>
          <p:cNvSpPr>
            <a:spLocks noGrp="1"/>
          </p:cNvSpPr>
          <p:nvPr>
            <p:ph type="title"/>
          </p:nvPr>
        </p:nvSpPr>
        <p:spPr/>
        <p:txBody>
          <a:bodyPr/>
          <a:lstStyle/>
          <a:p>
            <a:pPr algn="ctr"/>
            <a:r>
              <a:rPr lang="en-US" b="1" dirty="0"/>
              <a:t>Logistical Challenges</a:t>
            </a:r>
          </a:p>
        </p:txBody>
      </p:sp>
    </p:spTree>
    <p:extLst>
      <p:ext uri="{BB962C8B-B14F-4D97-AF65-F5344CB8AC3E}">
        <p14:creationId xmlns:p14="http://schemas.microsoft.com/office/powerpoint/2010/main" val="453327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893B74-7E41-4DC2-8346-86C328181182}"/>
              </a:ext>
            </a:extLst>
          </p:cNvPr>
          <p:cNvSpPr>
            <a:spLocks noGrp="1"/>
          </p:cNvSpPr>
          <p:nvPr>
            <p:ph idx="1"/>
          </p:nvPr>
        </p:nvSpPr>
        <p:spPr/>
        <p:txBody>
          <a:bodyPr/>
          <a:lstStyle/>
          <a:p>
            <a:pPr marL="342900" indent="-342900">
              <a:spcBef>
                <a:spcPts val="1176"/>
              </a:spcBef>
              <a:buFont typeface="Arial" panose="020B0604020202020204" pitchFamily="34" charset="0"/>
              <a:buChar char="•"/>
            </a:pPr>
            <a:r>
              <a:rPr lang="en-US" dirty="0"/>
              <a:t>Getting buy-in from key players, like schools/training programs </a:t>
            </a:r>
          </a:p>
          <a:p>
            <a:pPr marL="342900" indent="-342900">
              <a:spcBef>
                <a:spcPts val="1176"/>
              </a:spcBef>
              <a:buFont typeface="Arial" panose="020B0604020202020204" pitchFamily="34" charset="0"/>
              <a:buChar char="•"/>
            </a:pPr>
            <a:r>
              <a:rPr lang="en-US" dirty="0"/>
              <a:t>Allowing enough time for respondents to have searched and obtained a job</a:t>
            </a:r>
          </a:p>
          <a:p>
            <a:pPr marL="342900" indent="-342900">
              <a:spcBef>
                <a:spcPts val="1176"/>
              </a:spcBef>
              <a:buFont typeface="Arial" panose="020B0604020202020204" pitchFamily="34" charset="0"/>
              <a:buChar char="•"/>
            </a:pPr>
            <a:r>
              <a:rPr lang="en-US" dirty="0"/>
              <a:t>Getting a good response rate</a:t>
            </a:r>
          </a:p>
        </p:txBody>
      </p:sp>
      <p:sp>
        <p:nvSpPr>
          <p:cNvPr id="2" name="Title 1">
            <a:extLst>
              <a:ext uri="{FF2B5EF4-FFF2-40B4-BE49-F238E27FC236}">
                <a16:creationId xmlns:a16="http://schemas.microsoft.com/office/drawing/2014/main" id="{CAABAFCC-3997-4BAC-9589-4236DDE8DFE9}"/>
              </a:ext>
            </a:extLst>
          </p:cNvPr>
          <p:cNvSpPr>
            <a:spLocks noGrp="1"/>
          </p:cNvSpPr>
          <p:nvPr>
            <p:ph type="title"/>
          </p:nvPr>
        </p:nvSpPr>
        <p:spPr/>
        <p:txBody>
          <a:bodyPr/>
          <a:lstStyle/>
          <a:p>
            <a:pPr algn="ctr"/>
            <a:r>
              <a:rPr lang="en-US" b="1" dirty="0"/>
              <a:t>Major Challenges</a:t>
            </a:r>
          </a:p>
        </p:txBody>
      </p:sp>
    </p:spTree>
    <p:extLst>
      <p:ext uri="{BB962C8B-B14F-4D97-AF65-F5344CB8AC3E}">
        <p14:creationId xmlns:p14="http://schemas.microsoft.com/office/powerpoint/2010/main" val="454906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AC6C98-0907-4828-805A-3C60A97CD7A0}"/>
              </a:ext>
            </a:extLst>
          </p:cNvPr>
          <p:cNvSpPr>
            <a:spLocks noGrp="1"/>
          </p:cNvSpPr>
          <p:nvPr>
            <p:ph idx="1"/>
          </p:nvPr>
        </p:nvSpPr>
        <p:spPr>
          <a:xfrm>
            <a:off x="932330" y="1624406"/>
            <a:ext cx="10327340" cy="3819791"/>
          </a:xfrm>
        </p:spPr>
        <p:txBody>
          <a:bodyPr>
            <a:normAutofit fontScale="85000" lnSpcReduction="20000"/>
          </a:bodyPr>
          <a:lstStyle/>
          <a:p>
            <a:pPr marL="342900" indent="-342900">
              <a:lnSpc>
                <a:spcPct val="110000"/>
              </a:lnSpc>
              <a:buFont typeface="Arial" panose="020B0604020202020204" pitchFamily="34" charset="0"/>
              <a:buChar char="•"/>
            </a:pPr>
            <a:r>
              <a:rPr lang="en-US" b="1" dirty="0"/>
              <a:t>Job market: Is there currently a shortage or surplus?</a:t>
            </a:r>
          </a:p>
          <a:p>
            <a:pPr lvl="1">
              <a:lnSpc>
                <a:spcPct val="110000"/>
              </a:lnSpc>
            </a:pPr>
            <a:r>
              <a:rPr lang="en-US" dirty="0"/>
              <a:t>Are graduates finding jobs? Did they have to change their plans? How do salaries compare to others?  How do rural and urban areas compare?  Do males and females have different experiences in the job market?</a:t>
            </a:r>
          </a:p>
          <a:p>
            <a:pPr marL="342900" indent="-342900">
              <a:lnSpc>
                <a:spcPct val="110000"/>
              </a:lnSpc>
              <a:buFont typeface="Arial" panose="020B0604020202020204" pitchFamily="34" charset="0"/>
              <a:buChar char="•"/>
            </a:pPr>
            <a:r>
              <a:rPr lang="en-US" b="1" dirty="0"/>
              <a:t>Practice patterns </a:t>
            </a:r>
          </a:p>
          <a:p>
            <a:pPr lvl="1">
              <a:lnSpc>
                <a:spcPct val="110000"/>
              </a:lnSpc>
            </a:pPr>
            <a:r>
              <a:rPr lang="en-US" dirty="0"/>
              <a:t>Do new practitioners locate in certain areas and/or settings?  Are they the same by gender? By type of education?</a:t>
            </a:r>
          </a:p>
          <a:p>
            <a:pPr marL="342900" indent="-342900">
              <a:lnSpc>
                <a:spcPct val="110000"/>
              </a:lnSpc>
              <a:buFont typeface="Arial" panose="020B0604020202020204" pitchFamily="34" charset="0"/>
              <a:buChar char="•"/>
            </a:pPr>
            <a:r>
              <a:rPr lang="en-US" b="1" dirty="0"/>
              <a:t>Satisfaction</a:t>
            </a:r>
          </a:p>
          <a:p>
            <a:pPr lvl="1">
              <a:lnSpc>
                <a:spcPct val="110000"/>
              </a:lnSpc>
            </a:pPr>
            <a:r>
              <a:rPr lang="en-US" dirty="0"/>
              <a:t>Are new grads satisfied with their jobs? With their salaries?  Would they recommend the specialty/occupation?</a:t>
            </a:r>
          </a:p>
          <a:p>
            <a:pPr marL="342900" indent="-342900">
              <a:lnSpc>
                <a:spcPct val="110000"/>
              </a:lnSpc>
              <a:buFont typeface="Arial" panose="020B0604020202020204" pitchFamily="34" charset="0"/>
              <a:buChar char="•"/>
            </a:pPr>
            <a:r>
              <a:rPr lang="en-US" b="1" dirty="0"/>
              <a:t>Adequacy of Preparation</a:t>
            </a:r>
          </a:p>
          <a:p>
            <a:pPr lvl="1">
              <a:lnSpc>
                <a:spcPct val="110000"/>
              </a:lnSpc>
            </a:pPr>
            <a:r>
              <a:rPr lang="en-US" dirty="0"/>
              <a:t>Did they feel adequately prepared?</a:t>
            </a:r>
          </a:p>
        </p:txBody>
      </p:sp>
      <p:sp>
        <p:nvSpPr>
          <p:cNvPr id="2" name="Title 1">
            <a:extLst>
              <a:ext uri="{FF2B5EF4-FFF2-40B4-BE49-F238E27FC236}">
                <a16:creationId xmlns:a16="http://schemas.microsoft.com/office/drawing/2014/main" id="{F3613FBE-FCB9-47E6-9393-84FA02D0DE02}"/>
              </a:ext>
            </a:extLst>
          </p:cNvPr>
          <p:cNvSpPr>
            <a:spLocks noGrp="1"/>
          </p:cNvSpPr>
          <p:nvPr>
            <p:ph type="title"/>
          </p:nvPr>
        </p:nvSpPr>
        <p:spPr/>
        <p:txBody>
          <a:bodyPr/>
          <a:lstStyle/>
          <a:p>
            <a:pPr algn="ctr"/>
            <a:r>
              <a:rPr lang="en-US" b="1" dirty="0"/>
              <a:t>Exit Surveys Informing Policies</a:t>
            </a:r>
          </a:p>
        </p:txBody>
      </p:sp>
    </p:spTree>
    <p:extLst>
      <p:ext uri="{BB962C8B-B14F-4D97-AF65-F5344CB8AC3E}">
        <p14:creationId xmlns:p14="http://schemas.microsoft.com/office/powerpoint/2010/main" val="1158533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1"/>
            <a:ext cx="9144000" cy="954107"/>
          </a:xfrm>
          <a:prstGeom prst="rect">
            <a:avLst/>
          </a:prstGeom>
          <a:noFill/>
        </p:spPr>
        <p:txBody>
          <a:bodyPr wrap="square" rtlCol="0">
            <a:spAutoFit/>
          </a:bodyPr>
          <a:lstStyle/>
          <a:p>
            <a:pPr algn="ctr">
              <a:defRPr/>
            </a:pPr>
            <a:r>
              <a:rPr lang="en-US" sz="2800" dirty="0">
                <a:solidFill>
                  <a:prstClr val="white"/>
                </a:solidFill>
                <a:latin typeface="Book Antiqua"/>
              </a:rPr>
              <a:t>Edward Salsberg</a:t>
            </a:r>
          </a:p>
          <a:p>
            <a:pPr algn="ctr">
              <a:defRPr/>
            </a:pPr>
            <a:r>
              <a:rPr lang="en-US" sz="2800" dirty="0">
                <a:solidFill>
                  <a:prstClr val="white"/>
                </a:solidFill>
                <a:latin typeface="Book Antiqua"/>
              </a:rPr>
              <a:t>esalsberg@gwu.edu</a:t>
            </a:r>
          </a:p>
        </p:txBody>
      </p:sp>
    </p:spTree>
    <p:extLst>
      <p:ext uri="{BB962C8B-B14F-4D97-AF65-F5344CB8AC3E}">
        <p14:creationId xmlns:p14="http://schemas.microsoft.com/office/powerpoint/2010/main" val="1309659569"/>
      </p:ext>
    </p:extLst>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image" Target="../media/image1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ology 16x9">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3.xml><?xml version="1.0" encoding="utf-8"?>
<a:theme xmlns:a="http://schemas.openxmlformats.org/drawingml/2006/main" name="GW_General_PPT (1)">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3544</TotalTime>
  <Words>799</Words>
  <Application>Microsoft Office PowerPoint</Application>
  <PresentationFormat>Widescreen</PresentationFormat>
  <Paragraphs>73</Paragraphs>
  <Slides>12</Slides>
  <Notes>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12</vt:i4>
      </vt:variant>
    </vt:vector>
  </HeadingPairs>
  <TitlesOfParts>
    <vt:vector size="24" baseType="lpstr">
      <vt:lpstr>Batang</vt:lpstr>
      <vt:lpstr>Arial</vt:lpstr>
      <vt:lpstr>Arial Unicode MS</vt:lpstr>
      <vt:lpstr>Book Antiqua</vt:lpstr>
      <vt:lpstr>Calibri</vt:lpstr>
      <vt:lpstr>Calibri Light</vt:lpstr>
      <vt:lpstr>Corbel</vt:lpstr>
      <vt:lpstr>Times New Roman</vt:lpstr>
      <vt:lpstr>Wingdings</vt:lpstr>
      <vt:lpstr>Office Theme</vt:lpstr>
      <vt:lpstr>Ecology 16x9</vt:lpstr>
      <vt:lpstr>GW_General_PPT (1)</vt:lpstr>
      <vt:lpstr> Using Exit Surveys of Graduates of Health Professions Programs to Inform Workforce Policies   Edward Salsberg, MPA, FAAN Fitzhugh Mullan Institute for Health Workforce Equity      </vt:lpstr>
      <vt:lpstr>Why an Exit Survey of New Graduates?</vt:lpstr>
      <vt:lpstr>Who to Survey? </vt:lpstr>
      <vt:lpstr>Data Sources and Partnering</vt:lpstr>
      <vt:lpstr>Survey Domains</vt:lpstr>
      <vt:lpstr>Information Gathered</vt:lpstr>
      <vt:lpstr>When to Survey?</vt:lpstr>
      <vt:lpstr>Survey Components</vt:lpstr>
      <vt:lpstr>Logistical Challenges</vt:lpstr>
      <vt:lpstr>Major Challenges</vt:lpstr>
      <vt:lpstr>Exit Surveys Informing Policies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Regardless of Employer or Setting  Social Workers are Serving High Need Populations</dc:title>
  <dc:creator>Edward</dc:creator>
  <cp:lastModifiedBy>Ed</cp:lastModifiedBy>
  <cp:revision>44</cp:revision>
  <dcterms:created xsi:type="dcterms:W3CDTF">2019-04-06T18:57:46Z</dcterms:created>
  <dcterms:modified xsi:type="dcterms:W3CDTF">2020-11-30T18:00:07Z</dcterms:modified>
</cp:coreProperties>
</file>