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8" r:id="rId1"/>
  </p:sldMasterIdLst>
  <p:notesMasterIdLst>
    <p:notesMasterId r:id="rId18"/>
  </p:notesMasterIdLst>
  <p:sldIdLst>
    <p:sldId id="257" r:id="rId2"/>
    <p:sldId id="380" r:id="rId3"/>
    <p:sldId id="353" r:id="rId4"/>
    <p:sldId id="263" r:id="rId5"/>
    <p:sldId id="258" r:id="rId6"/>
    <p:sldId id="286" r:id="rId7"/>
    <p:sldId id="266" r:id="rId8"/>
    <p:sldId id="397" r:id="rId9"/>
    <p:sldId id="272" r:id="rId10"/>
    <p:sldId id="273" r:id="rId11"/>
    <p:sldId id="390" r:id="rId12"/>
    <p:sldId id="364" r:id="rId13"/>
    <p:sldId id="359" r:id="rId14"/>
    <p:sldId id="399" r:id="rId15"/>
    <p:sldId id="385" r:id="rId16"/>
    <p:sldId id="33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731"/>
    <p:restoredTop sz="86607"/>
  </p:normalViewPr>
  <p:slideViewPr>
    <p:cSldViewPr snapToGrid="0" snapToObjects="1">
      <p:cViewPr varScale="1">
        <p:scale>
          <a:sx n="77" d="100"/>
          <a:sy n="77" d="100"/>
        </p:scale>
        <p:origin x="106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_rels/data4.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diagrams/_rels/data5.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diagrams/_rels/drawing4.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diagrams/_rels/drawing5.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AAA2365-4B2E-44F4-80E2-B78AD59EF685}" type="doc">
      <dgm:prSet loTypeId="urn:microsoft.com/office/officeart/2005/8/layout/gear1" loCatId="process" qsTypeId="urn:microsoft.com/office/officeart/2005/8/quickstyle/simple1" qsCatId="simple" csTypeId="urn:microsoft.com/office/officeart/2005/8/colors/colorful5" csCatId="colorful" phldr="1"/>
      <dgm:spPr/>
      <dgm:t>
        <a:bodyPr/>
        <a:lstStyle/>
        <a:p>
          <a:endParaRPr lang="en-US"/>
        </a:p>
      </dgm:t>
    </dgm:pt>
    <dgm:pt modelId="{54DE98FA-DE05-4878-A5AE-FB487C79025D}">
      <dgm:prSet phldrT="[Text]"/>
      <dgm:spPr/>
      <dgm:t>
        <a:bodyPr/>
        <a:lstStyle/>
        <a:p>
          <a:r>
            <a:rPr lang="en-US" dirty="0"/>
            <a:t>Outcomes</a:t>
          </a:r>
        </a:p>
      </dgm:t>
    </dgm:pt>
    <dgm:pt modelId="{491D6C2C-1711-4809-8216-EB24E93301C0}" type="parTrans" cxnId="{A6E042BD-D3AD-48A8-8B63-76D60B09EC59}">
      <dgm:prSet/>
      <dgm:spPr/>
      <dgm:t>
        <a:bodyPr/>
        <a:lstStyle/>
        <a:p>
          <a:endParaRPr lang="en-US"/>
        </a:p>
      </dgm:t>
    </dgm:pt>
    <dgm:pt modelId="{0717F540-5BF7-4D38-B51F-D0E92D35EFE5}" type="sibTrans" cxnId="{A6E042BD-D3AD-48A8-8B63-76D60B09EC59}">
      <dgm:prSet/>
      <dgm:spPr/>
      <dgm:t>
        <a:bodyPr/>
        <a:lstStyle/>
        <a:p>
          <a:endParaRPr lang="en-US"/>
        </a:p>
      </dgm:t>
    </dgm:pt>
    <dgm:pt modelId="{C947935C-0C4B-4E9C-97C2-F8AAA3D811FC}">
      <dgm:prSet phldrT="[Text]" custT="1"/>
      <dgm:spPr/>
      <dgm:t>
        <a:bodyPr anchor="ctr" anchorCtr="0"/>
        <a:lstStyle/>
        <a:p>
          <a:pPr algn="ctr">
            <a:buNone/>
          </a:pPr>
          <a:r>
            <a:rPr lang="en-US" sz="2400" b="1" dirty="0"/>
            <a:t>Rankings</a:t>
          </a:r>
          <a:r>
            <a:rPr lang="en-US" sz="1700" b="1" dirty="0"/>
            <a:t> </a:t>
          </a:r>
          <a:r>
            <a:rPr lang="en-US" sz="2400" b="1" dirty="0"/>
            <a:t>Paper</a:t>
          </a:r>
        </a:p>
      </dgm:t>
    </dgm:pt>
    <dgm:pt modelId="{FEEDD1CE-C010-43CF-B3BF-4ECB4738363B}" type="parTrans" cxnId="{2E42BEFF-3919-440E-9A3D-83DD6F18AA30}">
      <dgm:prSet/>
      <dgm:spPr/>
      <dgm:t>
        <a:bodyPr/>
        <a:lstStyle/>
        <a:p>
          <a:endParaRPr lang="en-US"/>
        </a:p>
      </dgm:t>
    </dgm:pt>
    <dgm:pt modelId="{E5DA0195-02AA-4D79-A303-84DC513CEBCB}" type="sibTrans" cxnId="{2E42BEFF-3919-440E-9A3D-83DD6F18AA30}">
      <dgm:prSet/>
      <dgm:spPr/>
      <dgm:t>
        <a:bodyPr/>
        <a:lstStyle/>
        <a:p>
          <a:endParaRPr lang="en-US"/>
        </a:p>
      </dgm:t>
    </dgm:pt>
    <dgm:pt modelId="{379943B2-DA3F-4431-91FE-54E471D8C634}">
      <dgm:prSet phldrT="[Text]"/>
      <dgm:spPr/>
      <dgm:t>
        <a:bodyPr/>
        <a:lstStyle/>
        <a:p>
          <a:r>
            <a:rPr lang="en-US" dirty="0"/>
            <a:t>Structure/</a:t>
          </a:r>
        </a:p>
        <a:p>
          <a:r>
            <a:rPr lang="en-US" dirty="0"/>
            <a:t>Process</a:t>
          </a:r>
        </a:p>
      </dgm:t>
    </dgm:pt>
    <dgm:pt modelId="{A9B41A95-4600-4194-91EB-0A35D4FA7A55}" type="parTrans" cxnId="{5845DE99-B074-4ED9-8855-E66175B1CF20}">
      <dgm:prSet/>
      <dgm:spPr/>
      <dgm:t>
        <a:bodyPr/>
        <a:lstStyle/>
        <a:p>
          <a:endParaRPr lang="en-US"/>
        </a:p>
      </dgm:t>
    </dgm:pt>
    <dgm:pt modelId="{3C718799-4AE1-4338-B103-21C25AC6E00B}" type="sibTrans" cxnId="{5845DE99-B074-4ED9-8855-E66175B1CF20}">
      <dgm:prSet/>
      <dgm:spPr/>
      <dgm:t>
        <a:bodyPr/>
        <a:lstStyle/>
        <a:p>
          <a:endParaRPr lang="en-US"/>
        </a:p>
      </dgm:t>
    </dgm:pt>
    <dgm:pt modelId="{D522AEDF-D4DF-4B74-82FB-BF7368054296}">
      <dgm:prSet phldrT="[Text]" custT="1"/>
      <dgm:spPr/>
      <dgm:t>
        <a:bodyPr anchor="ctr" anchorCtr="0"/>
        <a:lstStyle/>
        <a:p>
          <a:pPr algn="ctr">
            <a:buNone/>
          </a:pPr>
          <a:r>
            <a:rPr lang="en-US" sz="2400" b="1" dirty="0"/>
            <a:t>Social Mission Metrics Initiative</a:t>
          </a:r>
        </a:p>
      </dgm:t>
    </dgm:pt>
    <dgm:pt modelId="{D0B8FEDB-26D4-425B-9FC2-5BC364D3AF12}" type="parTrans" cxnId="{197EA58C-97F7-4047-9A6A-751082F44C38}">
      <dgm:prSet/>
      <dgm:spPr/>
      <dgm:t>
        <a:bodyPr/>
        <a:lstStyle/>
        <a:p>
          <a:endParaRPr lang="en-US"/>
        </a:p>
      </dgm:t>
    </dgm:pt>
    <dgm:pt modelId="{D8194B51-4EE5-4375-AD75-F4E9F86221B5}" type="sibTrans" cxnId="{197EA58C-97F7-4047-9A6A-751082F44C38}">
      <dgm:prSet/>
      <dgm:spPr/>
      <dgm:t>
        <a:bodyPr/>
        <a:lstStyle/>
        <a:p>
          <a:endParaRPr lang="en-US"/>
        </a:p>
      </dgm:t>
    </dgm:pt>
    <dgm:pt modelId="{3DA31323-054A-6144-A5F0-25730F02D3BC}" type="pres">
      <dgm:prSet presAssocID="{8AAA2365-4B2E-44F4-80E2-B78AD59EF685}" presName="composite" presStyleCnt="0">
        <dgm:presLayoutVars>
          <dgm:chMax val="3"/>
          <dgm:animLvl val="lvl"/>
          <dgm:resizeHandles val="exact"/>
        </dgm:presLayoutVars>
      </dgm:prSet>
      <dgm:spPr/>
    </dgm:pt>
    <dgm:pt modelId="{5653E96F-3F09-2C44-9356-0EC21D276472}" type="pres">
      <dgm:prSet presAssocID="{54DE98FA-DE05-4878-A5AE-FB487C79025D}" presName="gear1" presStyleLbl="node1" presStyleIdx="0" presStyleCnt="2">
        <dgm:presLayoutVars>
          <dgm:chMax val="1"/>
          <dgm:bulletEnabled val="1"/>
        </dgm:presLayoutVars>
      </dgm:prSet>
      <dgm:spPr/>
    </dgm:pt>
    <dgm:pt modelId="{EFA9A1BA-15CF-4D4D-B8DE-A6EA780C06EC}" type="pres">
      <dgm:prSet presAssocID="{54DE98FA-DE05-4878-A5AE-FB487C79025D}" presName="gear1srcNode" presStyleLbl="node1" presStyleIdx="0" presStyleCnt="2"/>
      <dgm:spPr/>
    </dgm:pt>
    <dgm:pt modelId="{8BE6C97C-5146-0145-8558-49E49609BFA5}" type="pres">
      <dgm:prSet presAssocID="{54DE98FA-DE05-4878-A5AE-FB487C79025D}" presName="gear1dstNode" presStyleLbl="node1" presStyleIdx="0" presStyleCnt="2"/>
      <dgm:spPr/>
    </dgm:pt>
    <dgm:pt modelId="{E77FCB50-23D8-BD45-94BE-416F5EA1DA8A}" type="pres">
      <dgm:prSet presAssocID="{54DE98FA-DE05-4878-A5AE-FB487C79025D}" presName="gear1ch" presStyleLbl="fgAcc1" presStyleIdx="0" presStyleCnt="2" custScaleX="154472" custScaleY="69514" custLinFactX="37585" custLinFactNeighborX="100000" custLinFactNeighborY="63883">
        <dgm:presLayoutVars>
          <dgm:chMax val="0"/>
          <dgm:bulletEnabled val="1"/>
        </dgm:presLayoutVars>
      </dgm:prSet>
      <dgm:spPr/>
    </dgm:pt>
    <dgm:pt modelId="{0044A924-C129-9B41-8599-4DD04FD39AC3}" type="pres">
      <dgm:prSet presAssocID="{379943B2-DA3F-4431-91FE-54E471D8C634}" presName="gear2" presStyleLbl="node1" presStyleIdx="1" presStyleCnt="2">
        <dgm:presLayoutVars>
          <dgm:chMax val="1"/>
          <dgm:bulletEnabled val="1"/>
        </dgm:presLayoutVars>
      </dgm:prSet>
      <dgm:spPr/>
    </dgm:pt>
    <dgm:pt modelId="{60A4F941-099D-FB48-81CC-3247EC4BEB9A}" type="pres">
      <dgm:prSet presAssocID="{379943B2-DA3F-4431-91FE-54E471D8C634}" presName="gear2srcNode" presStyleLbl="node1" presStyleIdx="1" presStyleCnt="2"/>
      <dgm:spPr/>
    </dgm:pt>
    <dgm:pt modelId="{6C7F9052-5125-9542-9277-4078F31E9AA4}" type="pres">
      <dgm:prSet presAssocID="{379943B2-DA3F-4431-91FE-54E471D8C634}" presName="gear2dstNode" presStyleLbl="node1" presStyleIdx="1" presStyleCnt="2"/>
      <dgm:spPr/>
    </dgm:pt>
    <dgm:pt modelId="{EF3FC218-9253-7744-A0A1-75A5C9030FD7}" type="pres">
      <dgm:prSet presAssocID="{379943B2-DA3F-4431-91FE-54E471D8C634}" presName="gear2ch" presStyleLbl="fgAcc1" presStyleIdx="1" presStyleCnt="2" custScaleX="173033" custScaleY="88485" custLinFactX="-80487" custLinFactY="37002" custLinFactNeighborX="-100000" custLinFactNeighborY="100000">
        <dgm:presLayoutVars>
          <dgm:chMax val="0"/>
          <dgm:bulletEnabled val="1"/>
        </dgm:presLayoutVars>
      </dgm:prSet>
      <dgm:spPr/>
    </dgm:pt>
    <dgm:pt modelId="{64BBA52C-DDDF-2B47-8DC0-52771C6AB5A3}" type="pres">
      <dgm:prSet presAssocID="{0717F540-5BF7-4D38-B51F-D0E92D35EFE5}" presName="connector1" presStyleLbl="sibTrans2D1" presStyleIdx="0" presStyleCnt="2"/>
      <dgm:spPr/>
    </dgm:pt>
    <dgm:pt modelId="{9CB3060A-BE45-644B-A280-69A5771FCE4E}" type="pres">
      <dgm:prSet presAssocID="{3C718799-4AE1-4338-B103-21C25AC6E00B}" presName="connector2" presStyleLbl="sibTrans2D1" presStyleIdx="1" presStyleCnt="2"/>
      <dgm:spPr/>
    </dgm:pt>
  </dgm:ptLst>
  <dgm:cxnLst>
    <dgm:cxn modelId="{12C72222-769D-3542-A2D8-A6B85E8B930C}" type="presOf" srcId="{54DE98FA-DE05-4878-A5AE-FB487C79025D}" destId="{5653E96F-3F09-2C44-9356-0EC21D276472}" srcOrd="0" destOrd="0" presId="urn:microsoft.com/office/officeart/2005/8/layout/gear1"/>
    <dgm:cxn modelId="{1F3D7431-1E12-EC42-A3C1-3B784B3CE83A}" type="presOf" srcId="{379943B2-DA3F-4431-91FE-54E471D8C634}" destId="{0044A924-C129-9B41-8599-4DD04FD39AC3}" srcOrd="0" destOrd="0" presId="urn:microsoft.com/office/officeart/2005/8/layout/gear1"/>
    <dgm:cxn modelId="{9A9B053E-1AA5-9A43-B07A-F2EA30012E8A}" type="presOf" srcId="{54DE98FA-DE05-4878-A5AE-FB487C79025D}" destId="{8BE6C97C-5146-0145-8558-49E49609BFA5}" srcOrd="2" destOrd="0" presId="urn:microsoft.com/office/officeart/2005/8/layout/gear1"/>
    <dgm:cxn modelId="{37A64858-156F-3642-8279-C543E1639371}" type="presOf" srcId="{D522AEDF-D4DF-4B74-82FB-BF7368054296}" destId="{EF3FC218-9253-7744-A0A1-75A5C9030FD7}" srcOrd="0" destOrd="0" presId="urn:microsoft.com/office/officeart/2005/8/layout/gear1"/>
    <dgm:cxn modelId="{B94B1266-D175-6D44-882A-97DA2B6AD252}" type="presOf" srcId="{3C718799-4AE1-4338-B103-21C25AC6E00B}" destId="{9CB3060A-BE45-644B-A280-69A5771FCE4E}" srcOrd="0" destOrd="0" presId="urn:microsoft.com/office/officeart/2005/8/layout/gear1"/>
    <dgm:cxn modelId="{11D78274-2418-B848-9822-E5C8A34EEBEF}" type="presOf" srcId="{8AAA2365-4B2E-44F4-80E2-B78AD59EF685}" destId="{3DA31323-054A-6144-A5F0-25730F02D3BC}" srcOrd="0" destOrd="0" presId="urn:microsoft.com/office/officeart/2005/8/layout/gear1"/>
    <dgm:cxn modelId="{D9E3277C-D917-6740-8D19-2D25451EFC47}" type="presOf" srcId="{0717F540-5BF7-4D38-B51F-D0E92D35EFE5}" destId="{64BBA52C-DDDF-2B47-8DC0-52771C6AB5A3}" srcOrd="0" destOrd="0" presId="urn:microsoft.com/office/officeart/2005/8/layout/gear1"/>
    <dgm:cxn modelId="{B3F49988-EF95-514E-8D1D-0C1EE4B51F45}" type="presOf" srcId="{379943B2-DA3F-4431-91FE-54E471D8C634}" destId="{60A4F941-099D-FB48-81CC-3247EC4BEB9A}" srcOrd="1" destOrd="0" presId="urn:microsoft.com/office/officeart/2005/8/layout/gear1"/>
    <dgm:cxn modelId="{197EA58C-97F7-4047-9A6A-751082F44C38}" srcId="{379943B2-DA3F-4431-91FE-54E471D8C634}" destId="{D522AEDF-D4DF-4B74-82FB-BF7368054296}" srcOrd="0" destOrd="0" parTransId="{D0B8FEDB-26D4-425B-9FC2-5BC364D3AF12}" sibTransId="{D8194B51-4EE5-4375-AD75-F4E9F86221B5}"/>
    <dgm:cxn modelId="{5845DE99-B074-4ED9-8855-E66175B1CF20}" srcId="{8AAA2365-4B2E-44F4-80E2-B78AD59EF685}" destId="{379943B2-DA3F-4431-91FE-54E471D8C634}" srcOrd="1" destOrd="0" parTransId="{A9B41A95-4600-4194-91EB-0A35D4FA7A55}" sibTransId="{3C718799-4AE1-4338-B103-21C25AC6E00B}"/>
    <dgm:cxn modelId="{808C61AB-EA3F-C742-B0D9-5C85FD9404DA}" type="presOf" srcId="{379943B2-DA3F-4431-91FE-54E471D8C634}" destId="{6C7F9052-5125-9542-9277-4078F31E9AA4}" srcOrd="2" destOrd="0" presId="urn:microsoft.com/office/officeart/2005/8/layout/gear1"/>
    <dgm:cxn modelId="{A6E042BD-D3AD-48A8-8B63-76D60B09EC59}" srcId="{8AAA2365-4B2E-44F4-80E2-B78AD59EF685}" destId="{54DE98FA-DE05-4878-A5AE-FB487C79025D}" srcOrd="0" destOrd="0" parTransId="{491D6C2C-1711-4809-8216-EB24E93301C0}" sibTransId="{0717F540-5BF7-4D38-B51F-D0E92D35EFE5}"/>
    <dgm:cxn modelId="{18C25FCA-6410-1544-AFEE-7E3BE7A70E72}" type="presOf" srcId="{54DE98FA-DE05-4878-A5AE-FB487C79025D}" destId="{EFA9A1BA-15CF-4D4D-B8DE-A6EA780C06EC}" srcOrd="1" destOrd="0" presId="urn:microsoft.com/office/officeart/2005/8/layout/gear1"/>
    <dgm:cxn modelId="{03F6B4F0-D781-E542-8A6B-7187EE7EA886}" type="presOf" srcId="{C947935C-0C4B-4E9C-97C2-F8AAA3D811FC}" destId="{E77FCB50-23D8-BD45-94BE-416F5EA1DA8A}" srcOrd="0" destOrd="0" presId="urn:microsoft.com/office/officeart/2005/8/layout/gear1"/>
    <dgm:cxn modelId="{2E42BEFF-3919-440E-9A3D-83DD6F18AA30}" srcId="{54DE98FA-DE05-4878-A5AE-FB487C79025D}" destId="{C947935C-0C4B-4E9C-97C2-F8AAA3D811FC}" srcOrd="0" destOrd="0" parTransId="{FEEDD1CE-C010-43CF-B3BF-4ECB4738363B}" sibTransId="{E5DA0195-02AA-4D79-A303-84DC513CEBCB}"/>
    <dgm:cxn modelId="{99A665E6-6D91-394F-AB58-036BD5EE22DC}" type="presParOf" srcId="{3DA31323-054A-6144-A5F0-25730F02D3BC}" destId="{5653E96F-3F09-2C44-9356-0EC21D276472}" srcOrd="0" destOrd="0" presId="urn:microsoft.com/office/officeart/2005/8/layout/gear1"/>
    <dgm:cxn modelId="{C484BC2D-B91B-7544-8C2A-19A37BA64730}" type="presParOf" srcId="{3DA31323-054A-6144-A5F0-25730F02D3BC}" destId="{EFA9A1BA-15CF-4D4D-B8DE-A6EA780C06EC}" srcOrd="1" destOrd="0" presId="urn:microsoft.com/office/officeart/2005/8/layout/gear1"/>
    <dgm:cxn modelId="{17E43A1C-F180-5743-A5D1-166F3D2363D5}" type="presParOf" srcId="{3DA31323-054A-6144-A5F0-25730F02D3BC}" destId="{8BE6C97C-5146-0145-8558-49E49609BFA5}" srcOrd="2" destOrd="0" presId="urn:microsoft.com/office/officeart/2005/8/layout/gear1"/>
    <dgm:cxn modelId="{62BBD947-9827-684B-BCE9-1BE358D7F073}" type="presParOf" srcId="{3DA31323-054A-6144-A5F0-25730F02D3BC}" destId="{E77FCB50-23D8-BD45-94BE-416F5EA1DA8A}" srcOrd="3" destOrd="0" presId="urn:microsoft.com/office/officeart/2005/8/layout/gear1"/>
    <dgm:cxn modelId="{7C3BA7B4-DBBA-F04D-AD70-009284FE6959}" type="presParOf" srcId="{3DA31323-054A-6144-A5F0-25730F02D3BC}" destId="{0044A924-C129-9B41-8599-4DD04FD39AC3}" srcOrd="4" destOrd="0" presId="urn:microsoft.com/office/officeart/2005/8/layout/gear1"/>
    <dgm:cxn modelId="{1A2439E0-2AE3-E84C-B154-A8B78A8B25A3}" type="presParOf" srcId="{3DA31323-054A-6144-A5F0-25730F02D3BC}" destId="{60A4F941-099D-FB48-81CC-3247EC4BEB9A}" srcOrd="5" destOrd="0" presId="urn:microsoft.com/office/officeart/2005/8/layout/gear1"/>
    <dgm:cxn modelId="{B28EFE15-FF1C-7E47-948F-CD054EE8E18D}" type="presParOf" srcId="{3DA31323-054A-6144-A5F0-25730F02D3BC}" destId="{6C7F9052-5125-9542-9277-4078F31E9AA4}" srcOrd="6" destOrd="0" presId="urn:microsoft.com/office/officeart/2005/8/layout/gear1"/>
    <dgm:cxn modelId="{34C4DE2E-BB13-E243-9D2A-024CA09B5461}" type="presParOf" srcId="{3DA31323-054A-6144-A5F0-25730F02D3BC}" destId="{EF3FC218-9253-7744-A0A1-75A5C9030FD7}" srcOrd="7" destOrd="0" presId="urn:microsoft.com/office/officeart/2005/8/layout/gear1"/>
    <dgm:cxn modelId="{29054A2A-BE2D-A04F-98A0-A8D7CB3CD822}" type="presParOf" srcId="{3DA31323-054A-6144-A5F0-25730F02D3BC}" destId="{64BBA52C-DDDF-2B47-8DC0-52771C6AB5A3}" srcOrd="8" destOrd="0" presId="urn:microsoft.com/office/officeart/2005/8/layout/gear1"/>
    <dgm:cxn modelId="{2F71652B-5707-9440-A936-97AF7180D6CA}" type="presParOf" srcId="{3DA31323-054A-6144-A5F0-25730F02D3BC}" destId="{9CB3060A-BE45-644B-A280-69A5771FCE4E}" srcOrd="9"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DE5AB17-4DC4-490B-93B2-67AF3CCA3C84}" type="doc">
      <dgm:prSet loTypeId="urn:microsoft.com/office/officeart/2008/layout/LinedList" loCatId="list" qsTypeId="urn:microsoft.com/office/officeart/2005/8/quickstyle/simple1" qsCatId="simple" csTypeId="urn:microsoft.com/office/officeart/2005/8/colors/accent0_3" csCatId="mainScheme" phldr="1"/>
      <dgm:spPr/>
      <dgm:t>
        <a:bodyPr/>
        <a:lstStyle/>
        <a:p>
          <a:endParaRPr lang="en-US"/>
        </a:p>
      </dgm:t>
    </dgm:pt>
    <dgm:pt modelId="{93996EE9-C6E5-4986-9413-E8C3EB808914}">
      <dgm:prSet/>
      <dgm:spPr/>
      <dgm:t>
        <a:bodyPr/>
        <a:lstStyle/>
        <a:p>
          <a:endParaRPr lang="en-US" dirty="0"/>
        </a:p>
      </dgm:t>
    </dgm:pt>
    <dgm:pt modelId="{65661769-DAC2-4544-815F-4170F632913E}" type="parTrans" cxnId="{764C87C5-59FC-4EF7-AF50-F1FB605B2002}">
      <dgm:prSet/>
      <dgm:spPr/>
      <dgm:t>
        <a:bodyPr/>
        <a:lstStyle/>
        <a:p>
          <a:endParaRPr lang="en-US"/>
        </a:p>
      </dgm:t>
    </dgm:pt>
    <dgm:pt modelId="{D3D299AF-D274-46CB-B532-D8CF9F3F508B}" type="sibTrans" cxnId="{764C87C5-59FC-4EF7-AF50-F1FB605B2002}">
      <dgm:prSet/>
      <dgm:spPr/>
      <dgm:t>
        <a:bodyPr/>
        <a:lstStyle/>
        <a:p>
          <a:endParaRPr lang="en-US"/>
        </a:p>
      </dgm:t>
    </dgm:pt>
    <dgm:pt modelId="{F59176B8-A90D-43DF-A448-6260391BB09D}">
      <dgm:prSet/>
      <dgm:spPr/>
      <dgm:t>
        <a:bodyPr/>
        <a:lstStyle/>
        <a:p>
          <a:r>
            <a:rPr lang="en-US" dirty="0"/>
            <a:t>Priorities Surveys</a:t>
          </a:r>
        </a:p>
      </dgm:t>
    </dgm:pt>
    <dgm:pt modelId="{70220003-8744-4799-9F07-594F251B4AF2}" type="parTrans" cxnId="{B9697081-4895-47C5-9994-57667DE1B167}">
      <dgm:prSet/>
      <dgm:spPr/>
      <dgm:t>
        <a:bodyPr/>
        <a:lstStyle/>
        <a:p>
          <a:endParaRPr lang="en-US"/>
        </a:p>
      </dgm:t>
    </dgm:pt>
    <dgm:pt modelId="{7FCF73DD-9367-4AF3-A6FD-DC4EAE87B163}" type="sibTrans" cxnId="{B9697081-4895-47C5-9994-57667DE1B167}">
      <dgm:prSet/>
      <dgm:spPr/>
      <dgm:t>
        <a:bodyPr/>
        <a:lstStyle/>
        <a:p>
          <a:endParaRPr lang="en-US"/>
        </a:p>
      </dgm:t>
    </dgm:pt>
    <dgm:pt modelId="{FC409E8E-8073-4AF5-82EE-5C0FE30CE9C2}">
      <dgm:prSet/>
      <dgm:spPr/>
      <dgm:t>
        <a:bodyPr/>
        <a:lstStyle/>
        <a:p>
          <a:r>
            <a:rPr lang="en-US"/>
            <a:t>Variance explained in factor analysis</a:t>
          </a:r>
        </a:p>
      </dgm:t>
    </dgm:pt>
    <dgm:pt modelId="{23668F8E-A9AF-408A-9671-DDFEC7447F33}" type="parTrans" cxnId="{ACC0223B-BA27-40D8-BD0F-95C351FA2DFB}">
      <dgm:prSet/>
      <dgm:spPr/>
      <dgm:t>
        <a:bodyPr/>
        <a:lstStyle/>
        <a:p>
          <a:endParaRPr lang="en-US"/>
        </a:p>
      </dgm:t>
    </dgm:pt>
    <dgm:pt modelId="{4342652B-EF32-45BF-8BBF-925157B2CDAC}" type="sibTrans" cxnId="{ACC0223B-BA27-40D8-BD0F-95C351FA2DFB}">
      <dgm:prSet/>
      <dgm:spPr/>
      <dgm:t>
        <a:bodyPr/>
        <a:lstStyle/>
        <a:p>
          <a:endParaRPr lang="en-US"/>
        </a:p>
      </dgm:t>
    </dgm:pt>
    <dgm:pt modelId="{599053AB-9AF7-4242-90FB-8709482517AC}">
      <dgm:prSet/>
      <dgm:spPr/>
      <dgm:t>
        <a:bodyPr/>
        <a:lstStyle/>
        <a:p>
          <a:r>
            <a:rPr lang="en-US" dirty="0"/>
            <a:t>Discriminant power in cluster analysis</a:t>
          </a:r>
        </a:p>
      </dgm:t>
    </dgm:pt>
    <dgm:pt modelId="{344B7F18-C138-41F5-BE3B-69DBE7A26AF1}" type="parTrans" cxnId="{2EC8ECA4-EF54-45C0-82EA-728BF6C1CCE2}">
      <dgm:prSet/>
      <dgm:spPr/>
      <dgm:t>
        <a:bodyPr/>
        <a:lstStyle/>
        <a:p>
          <a:endParaRPr lang="en-US"/>
        </a:p>
      </dgm:t>
    </dgm:pt>
    <dgm:pt modelId="{A3A48672-3E13-475B-AC6B-814A0C454818}" type="sibTrans" cxnId="{2EC8ECA4-EF54-45C0-82EA-728BF6C1CCE2}">
      <dgm:prSet/>
      <dgm:spPr/>
      <dgm:t>
        <a:bodyPr/>
        <a:lstStyle/>
        <a:p>
          <a:endParaRPr lang="en-US"/>
        </a:p>
      </dgm:t>
    </dgm:pt>
    <dgm:pt modelId="{3C517571-272C-4111-9425-8F0C983B5157}">
      <dgm:prSet/>
      <dgm:spPr/>
      <dgm:t>
        <a:bodyPr/>
        <a:lstStyle/>
        <a:p>
          <a:r>
            <a:rPr lang="en-US"/>
            <a:t>Response rate, reporting burden</a:t>
          </a:r>
        </a:p>
      </dgm:t>
    </dgm:pt>
    <dgm:pt modelId="{F8296C89-4D1F-4CC1-B01D-CDED3039A212}" type="parTrans" cxnId="{8EA4A36E-BB94-4E5A-8C98-436F0A976197}">
      <dgm:prSet/>
      <dgm:spPr/>
      <dgm:t>
        <a:bodyPr/>
        <a:lstStyle/>
        <a:p>
          <a:endParaRPr lang="en-US"/>
        </a:p>
      </dgm:t>
    </dgm:pt>
    <dgm:pt modelId="{4F5E6E01-769C-4207-97F2-893514FF4091}" type="sibTrans" cxnId="{8EA4A36E-BB94-4E5A-8C98-436F0A976197}">
      <dgm:prSet/>
      <dgm:spPr/>
      <dgm:t>
        <a:bodyPr/>
        <a:lstStyle/>
        <a:p>
          <a:endParaRPr lang="en-US"/>
        </a:p>
      </dgm:t>
    </dgm:pt>
    <dgm:pt modelId="{AD5D8F93-BBE7-403A-995B-699C01A1468C}">
      <dgm:prSet/>
      <dgm:spPr/>
      <dgm:t>
        <a:bodyPr/>
        <a:lstStyle/>
        <a:p>
          <a:r>
            <a:rPr lang="en-US" dirty="0"/>
            <a:t>Removing redundancies, combining similar questions</a:t>
          </a:r>
        </a:p>
      </dgm:t>
    </dgm:pt>
    <dgm:pt modelId="{2B622A00-EB53-4387-8E8E-B4C51D81EBD6}" type="parTrans" cxnId="{503BB536-3777-44CA-978E-107176CDCBE2}">
      <dgm:prSet/>
      <dgm:spPr/>
      <dgm:t>
        <a:bodyPr/>
        <a:lstStyle/>
        <a:p>
          <a:endParaRPr lang="en-US"/>
        </a:p>
      </dgm:t>
    </dgm:pt>
    <dgm:pt modelId="{54BEDA2E-7487-4E4E-8AF3-63EE3FA929CC}" type="sibTrans" cxnId="{503BB536-3777-44CA-978E-107176CDCBE2}">
      <dgm:prSet/>
      <dgm:spPr/>
      <dgm:t>
        <a:bodyPr/>
        <a:lstStyle/>
        <a:p>
          <a:endParaRPr lang="en-US"/>
        </a:p>
      </dgm:t>
    </dgm:pt>
    <dgm:pt modelId="{FD115ECD-6ED4-46CF-8EEA-084A971A1F5F}">
      <dgm:prSet/>
      <dgm:spPr/>
      <dgm:t>
        <a:bodyPr/>
        <a:lstStyle/>
        <a:p>
          <a:r>
            <a:rPr lang="en-US" dirty="0"/>
            <a:t>External Outcomes	</a:t>
          </a:r>
        </a:p>
      </dgm:t>
    </dgm:pt>
    <dgm:pt modelId="{1105752C-B0A5-4A86-B698-302A792B0E78}" type="parTrans" cxnId="{A9EDFC67-6F4F-4702-B7D9-91099791791A}">
      <dgm:prSet/>
      <dgm:spPr/>
      <dgm:t>
        <a:bodyPr/>
        <a:lstStyle/>
        <a:p>
          <a:endParaRPr lang="en-US"/>
        </a:p>
      </dgm:t>
    </dgm:pt>
    <dgm:pt modelId="{F895612E-169B-4812-BF66-566C259B780D}" type="sibTrans" cxnId="{A9EDFC67-6F4F-4702-B7D9-91099791791A}">
      <dgm:prSet/>
      <dgm:spPr/>
      <dgm:t>
        <a:bodyPr/>
        <a:lstStyle/>
        <a:p>
          <a:endParaRPr lang="en-US"/>
        </a:p>
      </dgm:t>
    </dgm:pt>
    <dgm:pt modelId="{3BA66DA5-A510-5B44-BB5D-0854F222358B}" type="pres">
      <dgm:prSet presAssocID="{FDE5AB17-4DC4-490B-93B2-67AF3CCA3C84}" presName="vert0" presStyleCnt="0">
        <dgm:presLayoutVars>
          <dgm:dir/>
          <dgm:animOne val="branch"/>
          <dgm:animLvl val="lvl"/>
        </dgm:presLayoutVars>
      </dgm:prSet>
      <dgm:spPr/>
    </dgm:pt>
    <dgm:pt modelId="{759D609F-672B-B84B-86DD-F08B4EB056A8}" type="pres">
      <dgm:prSet presAssocID="{93996EE9-C6E5-4986-9413-E8C3EB808914}" presName="thickLine" presStyleLbl="alignNode1" presStyleIdx="0" presStyleCnt="1"/>
      <dgm:spPr/>
    </dgm:pt>
    <dgm:pt modelId="{91D5D91B-9575-9846-87A9-074AC5E14148}" type="pres">
      <dgm:prSet presAssocID="{93996EE9-C6E5-4986-9413-E8C3EB808914}" presName="horz1" presStyleCnt="0"/>
      <dgm:spPr/>
    </dgm:pt>
    <dgm:pt modelId="{C6583C4B-8560-904B-BCF5-C42F85782B0E}" type="pres">
      <dgm:prSet presAssocID="{93996EE9-C6E5-4986-9413-E8C3EB808914}" presName="tx1" presStyleLbl="revTx" presStyleIdx="0" presStyleCnt="7"/>
      <dgm:spPr/>
    </dgm:pt>
    <dgm:pt modelId="{BAE54E4A-C973-8B47-9A2C-F3C2A5B9776B}" type="pres">
      <dgm:prSet presAssocID="{93996EE9-C6E5-4986-9413-E8C3EB808914}" presName="vert1" presStyleCnt="0"/>
      <dgm:spPr/>
    </dgm:pt>
    <dgm:pt modelId="{D21F0259-B961-4142-8C98-98C4CAC32356}" type="pres">
      <dgm:prSet presAssocID="{F59176B8-A90D-43DF-A448-6260391BB09D}" presName="vertSpace2a" presStyleCnt="0"/>
      <dgm:spPr/>
    </dgm:pt>
    <dgm:pt modelId="{707A8AC4-12EB-A84A-AB69-86A63EE745C7}" type="pres">
      <dgm:prSet presAssocID="{F59176B8-A90D-43DF-A448-6260391BB09D}" presName="horz2" presStyleCnt="0"/>
      <dgm:spPr/>
    </dgm:pt>
    <dgm:pt modelId="{28E67F4C-4940-2049-AE06-8DA8BE818A01}" type="pres">
      <dgm:prSet presAssocID="{F59176B8-A90D-43DF-A448-6260391BB09D}" presName="horzSpace2" presStyleCnt="0"/>
      <dgm:spPr/>
    </dgm:pt>
    <dgm:pt modelId="{2868DFCF-C8C5-6645-84F3-FD9BB19477C9}" type="pres">
      <dgm:prSet presAssocID="{F59176B8-A90D-43DF-A448-6260391BB09D}" presName="tx2" presStyleLbl="revTx" presStyleIdx="1" presStyleCnt="7"/>
      <dgm:spPr/>
    </dgm:pt>
    <dgm:pt modelId="{EAA463F5-FA64-D049-B74A-D80F88E17AA9}" type="pres">
      <dgm:prSet presAssocID="{F59176B8-A90D-43DF-A448-6260391BB09D}" presName="vert2" presStyleCnt="0"/>
      <dgm:spPr/>
    </dgm:pt>
    <dgm:pt modelId="{1A1172A5-C8DD-EA4C-8B7A-A0BE71B92EBF}" type="pres">
      <dgm:prSet presAssocID="{F59176B8-A90D-43DF-A448-6260391BB09D}" presName="thinLine2b" presStyleLbl="callout" presStyleIdx="0" presStyleCnt="6"/>
      <dgm:spPr/>
    </dgm:pt>
    <dgm:pt modelId="{CA441303-C5FD-DF40-823E-0A97D2B9C04D}" type="pres">
      <dgm:prSet presAssocID="{F59176B8-A90D-43DF-A448-6260391BB09D}" presName="vertSpace2b" presStyleCnt="0"/>
      <dgm:spPr/>
    </dgm:pt>
    <dgm:pt modelId="{71E9049B-F4DD-5943-B3C6-16591DC643D7}" type="pres">
      <dgm:prSet presAssocID="{FC409E8E-8073-4AF5-82EE-5C0FE30CE9C2}" presName="horz2" presStyleCnt="0"/>
      <dgm:spPr/>
    </dgm:pt>
    <dgm:pt modelId="{5E2DD623-81BA-D743-BAFE-3DFABE09B798}" type="pres">
      <dgm:prSet presAssocID="{FC409E8E-8073-4AF5-82EE-5C0FE30CE9C2}" presName="horzSpace2" presStyleCnt="0"/>
      <dgm:spPr/>
    </dgm:pt>
    <dgm:pt modelId="{3BF1BF6E-D89C-5044-ABCE-41992C441D56}" type="pres">
      <dgm:prSet presAssocID="{FC409E8E-8073-4AF5-82EE-5C0FE30CE9C2}" presName="tx2" presStyleLbl="revTx" presStyleIdx="2" presStyleCnt="7"/>
      <dgm:spPr/>
    </dgm:pt>
    <dgm:pt modelId="{89F013E3-FCF5-EC4B-92B5-AD60C0E0EE14}" type="pres">
      <dgm:prSet presAssocID="{FC409E8E-8073-4AF5-82EE-5C0FE30CE9C2}" presName="vert2" presStyleCnt="0"/>
      <dgm:spPr/>
    </dgm:pt>
    <dgm:pt modelId="{41656FA9-9B0A-8647-9CF0-289FD9BF400B}" type="pres">
      <dgm:prSet presAssocID="{FC409E8E-8073-4AF5-82EE-5C0FE30CE9C2}" presName="thinLine2b" presStyleLbl="callout" presStyleIdx="1" presStyleCnt="6"/>
      <dgm:spPr/>
    </dgm:pt>
    <dgm:pt modelId="{7991A5E8-953E-1342-B884-502055B240FC}" type="pres">
      <dgm:prSet presAssocID="{FC409E8E-8073-4AF5-82EE-5C0FE30CE9C2}" presName="vertSpace2b" presStyleCnt="0"/>
      <dgm:spPr/>
    </dgm:pt>
    <dgm:pt modelId="{C8106ECE-1AA4-B94D-B2F3-8E2EC80CA14C}" type="pres">
      <dgm:prSet presAssocID="{599053AB-9AF7-4242-90FB-8709482517AC}" presName="horz2" presStyleCnt="0"/>
      <dgm:spPr/>
    </dgm:pt>
    <dgm:pt modelId="{5D59EF8E-87AC-CA44-9398-43CBD11962F7}" type="pres">
      <dgm:prSet presAssocID="{599053AB-9AF7-4242-90FB-8709482517AC}" presName="horzSpace2" presStyleCnt="0"/>
      <dgm:spPr/>
    </dgm:pt>
    <dgm:pt modelId="{495CE8F3-5014-984E-8BAA-3CAD779F80C5}" type="pres">
      <dgm:prSet presAssocID="{599053AB-9AF7-4242-90FB-8709482517AC}" presName="tx2" presStyleLbl="revTx" presStyleIdx="3" presStyleCnt="7"/>
      <dgm:spPr/>
    </dgm:pt>
    <dgm:pt modelId="{9703A839-BEBC-C94F-949D-EE30DA91F831}" type="pres">
      <dgm:prSet presAssocID="{599053AB-9AF7-4242-90FB-8709482517AC}" presName="vert2" presStyleCnt="0"/>
      <dgm:spPr/>
    </dgm:pt>
    <dgm:pt modelId="{9B453E9E-5005-C547-8454-9B4F05F03B32}" type="pres">
      <dgm:prSet presAssocID="{599053AB-9AF7-4242-90FB-8709482517AC}" presName="thinLine2b" presStyleLbl="callout" presStyleIdx="2" presStyleCnt="6"/>
      <dgm:spPr/>
    </dgm:pt>
    <dgm:pt modelId="{9C5044DA-9976-6848-B817-B9B22041D8BF}" type="pres">
      <dgm:prSet presAssocID="{599053AB-9AF7-4242-90FB-8709482517AC}" presName="vertSpace2b" presStyleCnt="0"/>
      <dgm:spPr/>
    </dgm:pt>
    <dgm:pt modelId="{62C8885C-1541-3C47-B724-F6794E8B0670}" type="pres">
      <dgm:prSet presAssocID="{3C517571-272C-4111-9425-8F0C983B5157}" presName="horz2" presStyleCnt="0"/>
      <dgm:spPr/>
    </dgm:pt>
    <dgm:pt modelId="{B7A5EBE6-AC61-9E44-B0E5-5C734837FE7E}" type="pres">
      <dgm:prSet presAssocID="{3C517571-272C-4111-9425-8F0C983B5157}" presName="horzSpace2" presStyleCnt="0"/>
      <dgm:spPr/>
    </dgm:pt>
    <dgm:pt modelId="{FA4BDB2E-9B60-A44C-A5B8-7937063B74A4}" type="pres">
      <dgm:prSet presAssocID="{3C517571-272C-4111-9425-8F0C983B5157}" presName="tx2" presStyleLbl="revTx" presStyleIdx="4" presStyleCnt="7"/>
      <dgm:spPr/>
    </dgm:pt>
    <dgm:pt modelId="{4EDB10C8-AA10-144D-965F-3007FA232F28}" type="pres">
      <dgm:prSet presAssocID="{3C517571-272C-4111-9425-8F0C983B5157}" presName="vert2" presStyleCnt="0"/>
      <dgm:spPr/>
    </dgm:pt>
    <dgm:pt modelId="{665328EB-D0D5-5245-84E0-96F3192BFFF3}" type="pres">
      <dgm:prSet presAssocID="{3C517571-272C-4111-9425-8F0C983B5157}" presName="thinLine2b" presStyleLbl="callout" presStyleIdx="3" presStyleCnt="6"/>
      <dgm:spPr/>
    </dgm:pt>
    <dgm:pt modelId="{46633997-3351-FE4F-A588-BBCC5B5A4387}" type="pres">
      <dgm:prSet presAssocID="{3C517571-272C-4111-9425-8F0C983B5157}" presName="vertSpace2b" presStyleCnt="0"/>
      <dgm:spPr/>
    </dgm:pt>
    <dgm:pt modelId="{F6782802-B428-A943-9D29-E5249213A7CB}" type="pres">
      <dgm:prSet presAssocID="{AD5D8F93-BBE7-403A-995B-699C01A1468C}" presName="horz2" presStyleCnt="0"/>
      <dgm:spPr/>
    </dgm:pt>
    <dgm:pt modelId="{CBF4F01C-B61F-E64E-95C7-8BC1A1EB689A}" type="pres">
      <dgm:prSet presAssocID="{AD5D8F93-BBE7-403A-995B-699C01A1468C}" presName="horzSpace2" presStyleCnt="0"/>
      <dgm:spPr/>
    </dgm:pt>
    <dgm:pt modelId="{C47576C9-D549-4F44-AAC0-83627C06759F}" type="pres">
      <dgm:prSet presAssocID="{AD5D8F93-BBE7-403A-995B-699C01A1468C}" presName="tx2" presStyleLbl="revTx" presStyleIdx="5" presStyleCnt="7"/>
      <dgm:spPr/>
    </dgm:pt>
    <dgm:pt modelId="{2E1E81E8-6D52-2E43-9C1A-F7DE8F75D4E0}" type="pres">
      <dgm:prSet presAssocID="{AD5D8F93-BBE7-403A-995B-699C01A1468C}" presName="vert2" presStyleCnt="0"/>
      <dgm:spPr/>
    </dgm:pt>
    <dgm:pt modelId="{2FCA0CEF-5159-3241-8D77-E0453FA87B37}" type="pres">
      <dgm:prSet presAssocID="{AD5D8F93-BBE7-403A-995B-699C01A1468C}" presName="thinLine2b" presStyleLbl="callout" presStyleIdx="4" presStyleCnt="6"/>
      <dgm:spPr/>
    </dgm:pt>
    <dgm:pt modelId="{9A27E37C-22D6-274B-A9D6-0BCA3592F73B}" type="pres">
      <dgm:prSet presAssocID="{AD5D8F93-BBE7-403A-995B-699C01A1468C}" presName="vertSpace2b" presStyleCnt="0"/>
      <dgm:spPr/>
    </dgm:pt>
    <dgm:pt modelId="{DA95AC6C-769F-8E4B-804E-C14583696818}" type="pres">
      <dgm:prSet presAssocID="{FD115ECD-6ED4-46CF-8EEA-084A971A1F5F}" presName="horz2" presStyleCnt="0"/>
      <dgm:spPr/>
    </dgm:pt>
    <dgm:pt modelId="{9088B109-D513-5B49-BD47-8758C3412207}" type="pres">
      <dgm:prSet presAssocID="{FD115ECD-6ED4-46CF-8EEA-084A971A1F5F}" presName="horzSpace2" presStyleCnt="0"/>
      <dgm:spPr/>
    </dgm:pt>
    <dgm:pt modelId="{4D4F5D22-22EB-1549-BA13-BA19E899D2F8}" type="pres">
      <dgm:prSet presAssocID="{FD115ECD-6ED4-46CF-8EEA-084A971A1F5F}" presName="tx2" presStyleLbl="revTx" presStyleIdx="6" presStyleCnt="7"/>
      <dgm:spPr/>
    </dgm:pt>
    <dgm:pt modelId="{84FCF440-A827-414A-B2A1-D9EB4753000A}" type="pres">
      <dgm:prSet presAssocID="{FD115ECD-6ED4-46CF-8EEA-084A971A1F5F}" presName="vert2" presStyleCnt="0"/>
      <dgm:spPr/>
    </dgm:pt>
    <dgm:pt modelId="{8015ECE1-4D46-7944-AD79-166648872EE1}" type="pres">
      <dgm:prSet presAssocID="{FD115ECD-6ED4-46CF-8EEA-084A971A1F5F}" presName="thinLine2b" presStyleLbl="callout" presStyleIdx="5" presStyleCnt="6"/>
      <dgm:spPr/>
    </dgm:pt>
    <dgm:pt modelId="{C673FE15-1B59-3C4B-872C-6B1956E07577}" type="pres">
      <dgm:prSet presAssocID="{FD115ECD-6ED4-46CF-8EEA-084A971A1F5F}" presName="vertSpace2b" presStyleCnt="0"/>
      <dgm:spPr/>
    </dgm:pt>
  </dgm:ptLst>
  <dgm:cxnLst>
    <dgm:cxn modelId="{503BB536-3777-44CA-978E-107176CDCBE2}" srcId="{93996EE9-C6E5-4986-9413-E8C3EB808914}" destId="{AD5D8F93-BBE7-403A-995B-699C01A1468C}" srcOrd="4" destOrd="0" parTransId="{2B622A00-EB53-4387-8E8E-B4C51D81EBD6}" sibTransId="{54BEDA2E-7487-4E4E-8AF3-63EE3FA929CC}"/>
    <dgm:cxn modelId="{ACC0223B-BA27-40D8-BD0F-95C351FA2DFB}" srcId="{93996EE9-C6E5-4986-9413-E8C3EB808914}" destId="{FC409E8E-8073-4AF5-82EE-5C0FE30CE9C2}" srcOrd="1" destOrd="0" parTransId="{23668F8E-A9AF-408A-9671-DDFEC7447F33}" sibTransId="{4342652B-EF32-45BF-8BBF-925157B2CDAC}"/>
    <dgm:cxn modelId="{8BFC4A54-532F-3B4D-AC16-6CBC61537B76}" type="presOf" srcId="{93996EE9-C6E5-4986-9413-E8C3EB808914}" destId="{C6583C4B-8560-904B-BCF5-C42F85782B0E}" srcOrd="0" destOrd="0" presId="urn:microsoft.com/office/officeart/2008/layout/LinedList"/>
    <dgm:cxn modelId="{C7DDEB56-E334-A34D-BDA5-F6760A8AC295}" type="presOf" srcId="{FC409E8E-8073-4AF5-82EE-5C0FE30CE9C2}" destId="{3BF1BF6E-D89C-5044-ABCE-41992C441D56}" srcOrd="0" destOrd="0" presId="urn:microsoft.com/office/officeart/2008/layout/LinedList"/>
    <dgm:cxn modelId="{AA8FFF60-7AFE-AA46-B683-61915A2C83BE}" type="presOf" srcId="{AD5D8F93-BBE7-403A-995B-699C01A1468C}" destId="{C47576C9-D549-4F44-AAC0-83627C06759F}" srcOrd="0" destOrd="0" presId="urn:microsoft.com/office/officeart/2008/layout/LinedList"/>
    <dgm:cxn modelId="{C8A25D67-DBF7-BA4A-88E8-BF3A364433C2}" type="presOf" srcId="{3C517571-272C-4111-9425-8F0C983B5157}" destId="{FA4BDB2E-9B60-A44C-A5B8-7937063B74A4}" srcOrd="0" destOrd="0" presId="urn:microsoft.com/office/officeart/2008/layout/LinedList"/>
    <dgm:cxn modelId="{A9EDFC67-6F4F-4702-B7D9-91099791791A}" srcId="{93996EE9-C6E5-4986-9413-E8C3EB808914}" destId="{FD115ECD-6ED4-46CF-8EEA-084A971A1F5F}" srcOrd="5" destOrd="0" parTransId="{1105752C-B0A5-4A86-B698-302A792B0E78}" sibTransId="{F895612E-169B-4812-BF66-566C259B780D}"/>
    <dgm:cxn modelId="{8EA4A36E-BB94-4E5A-8C98-436F0A976197}" srcId="{93996EE9-C6E5-4986-9413-E8C3EB808914}" destId="{3C517571-272C-4111-9425-8F0C983B5157}" srcOrd="3" destOrd="0" parTransId="{F8296C89-4D1F-4CC1-B01D-CDED3039A212}" sibTransId="{4F5E6E01-769C-4207-97F2-893514FF4091}"/>
    <dgm:cxn modelId="{B9697081-4895-47C5-9994-57667DE1B167}" srcId="{93996EE9-C6E5-4986-9413-E8C3EB808914}" destId="{F59176B8-A90D-43DF-A448-6260391BB09D}" srcOrd="0" destOrd="0" parTransId="{70220003-8744-4799-9F07-594F251B4AF2}" sibTransId="{7FCF73DD-9367-4AF3-A6FD-DC4EAE87B163}"/>
    <dgm:cxn modelId="{2EC8ECA4-EF54-45C0-82EA-728BF6C1CCE2}" srcId="{93996EE9-C6E5-4986-9413-E8C3EB808914}" destId="{599053AB-9AF7-4242-90FB-8709482517AC}" srcOrd="2" destOrd="0" parTransId="{344B7F18-C138-41F5-BE3B-69DBE7A26AF1}" sibTransId="{A3A48672-3E13-475B-AC6B-814A0C454818}"/>
    <dgm:cxn modelId="{6A2FE4BA-CB00-8C4E-9753-3D43D227BCE5}" type="presOf" srcId="{FD115ECD-6ED4-46CF-8EEA-084A971A1F5F}" destId="{4D4F5D22-22EB-1549-BA13-BA19E899D2F8}" srcOrd="0" destOrd="0" presId="urn:microsoft.com/office/officeart/2008/layout/LinedList"/>
    <dgm:cxn modelId="{764C87C5-59FC-4EF7-AF50-F1FB605B2002}" srcId="{FDE5AB17-4DC4-490B-93B2-67AF3CCA3C84}" destId="{93996EE9-C6E5-4986-9413-E8C3EB808914}" srcOrd="0" destOrd="0" parTransId="{65661769-DAC2-4544-815F-4170F632913E}" sibTransId="{D3D299AF-D274-46CB-B532-D8CF9F3F508B}"/>
    <dgm:cxn modelId="{F4D0ADCB-C269-F445-9319-FB3DF9D8F1D8}" type="presOf" srcId="{FDE5AB17-4DC4-490B-93B2-67AF3CCA3C84}" destId="{3BA66DA5-A510-5B44-BB5D-0854F222358B}" srcOrd="0" destOrd="0" presId="urn:microsoft.com/office/officeart/2008/layout/LinedList"/>
    <dgm:cxn modelId="{804CE1CC-3F03-7849-A4E6-5A1DF5E63143}" type="presOf" srcId="{599053AB-9AF7-4242-90FB-8709482517AC}" destId="{495CE8F3-5014-984E-8BAA-3CAD779F80C5}" srcOrd="0" destOrd="0" presId="urn:microsoft.com/office/officeart/2008/layout/LinedList"/>
    <dgm:cxn modelId="{62FE55DA-A924-2E49-ACEB-3DC357E65B2F}" type="presOf" srcId="{F59176B8-A90D-43DF-A448-6260391BB09D}" destId="{2868DFCF-C8C5-6645-84F3-FD9BB19477C9}" srcOrd="0" destOrd="0" presId="urn:microsoft.com/office/officeart/2008/layout/LinedList"/>
    <dgm:cxn modelId="{86EDB327-BD36-E449-BE1E-F5225F504C74}" type="presParOf" srcId="{3BA66DA5-A510-5B44-BB5D-0854F222358B}" destId="{759D609F-672B-B84B-86DD-F08B4EB056A8}" srcOrd="0" destOrd="0" presId="urn:microsoft.com/office/officeart/2008/layout/LinedList"/>
    <dgm:cxn modelId="{268F2191-EA0C-8E47-8735-ED94AC7D4E1C}" type="presParOf" srcId="{3BA66DA5-A510-5B44-BB5D-0854F222358B}" destId="{91D5D91B-9575-9846-87A9-074AC5E14148}" srcOrd="1" destOrd="0" presId="urn:microsoft.com/office/officeart/2008/layout/LinedList"/>
    <dgm:cxn modelId="{F381D536-77CD-C049-BD3E-6C80F650ADF9}" type="presParOf" srcId="{91D5D91B-9575-9846-87A9-074AC5E14148}" destId="{C6583C4B-8560-904B-BCF5-C42F85782B0E}" srcOrd="0" destOrd="0" presId="urn:microsoft.com/office/officeart/2008/layout/LinedList"/>
    <dgm:cxn modelId="{9ABD46A0-6679-394C-9FAE-E977D14C7458}" type="presParOf" srcId="{91D5D91B-9575-9846-87A9-074AC5E14148}" destId="{BAE54E4A-C973-8B47-9A2C-F3C2A5B9776B}" srcOrd="1" destOrd="0" presId="urn:microsoft.com/office/officeart/2008/layout/LinedList"/>
    <dgm:cxn modelId="{58ADCEB4-895B-174D-B3C8-E69723020BDB}" type="presParOf" srcId="{BAE54E4A-C973-8B47-9A2C-F3C2A5B9776B}" destId="{D21F0259-B961-4142-8C98-98C4CAC32356}" srcOrd="0" destOrd="0" presId="urn:microsoft.com/office/officeart/2008/layout/LinedList"/>
    <dgm:cxn modelId="{289710A1-7164-8D41-B873-69F593EF29E0}" type="presParOf" srcId="{BAE54E4A-C973-8B47-9A2C-F3C2A5B9776B}" destId="{707A8AC4-12EB-A84A-AB69-86A63EE745C7}" srcOrd="1" destOrd="0" presId="urn:microsoft.com/office/officeart/2008/layout/LinedList"/>
    <dgm:cxn modelId="{3E53D5D3-7DA2-974D-92DA-48ECCEA6A4DE}" type="presParOf" srcId="{707A8AC4-12EB-A84A-AB69-86A63EE745C7}" destId="{28E67F4C-4940-2049-AE06-8DA8BE818A01}" srcOrd="0" destOrd="0" presId="urn:microsoft.com/office/officeart/2008/layout/LinedList"/>
    <dgm:cxn modelId="{54274A48-5B4E-7B4C-9516-68724744664C}" type="presParOf" srcId="{707A8AC4-12EB-A84A-AB69-86A63EE745C7}" destId="{2868DFCF-C8C5-6645-84F3-FD9BB19477C9}" srcOrd="1" destOrd="0" presId="urn:microsoft.com/office/officeart/2008/layout/LinedList"/>
    <dgm:cxn modelId="{9EB268F4-13C1-5C46-93C4-5773FD00DF4B}" type="presParOf" srcId="{707A8AC4-12EB-A84A-AB69-86A63EE745C7}" destId="{EAA463F5-FA64-D049-B74A-D80F88E17AA9}" srcOrd="2" destOrd="0" presId="urn:microsoft.com/office/officeart/2008/layout/LinedList"/>
    <dgm:cxn modelId="{C3277BF5-891A-B34E-A43B-5C34A9474F2F}" type="presParOf" srcId="{BAE54E4A-C973-8B47-9A2C-F3C2A5B9776B}" destId="{1A1172A5-C8DD-EA4C-8B7A-A0BE71B92EBF}" srcOrd="2" destOrd="0" presId="urn:microsoft.com/office/officeart/2008/layout/LinedList"/>
    <dgm:cxn modelId="{0CA01CB5-4B5E-2F48-91F7-67F7A44902CC}" type="presParOf" srcId="{BAE54E4A-C973-8B47-9A2C-F3C2A5B9776B}" destId="{CA441303-C5FD-DF40-823E-0A97D2B9C04D}" srcOrd="3" destOrd="0" presId="urn:microsoft.com/office/officeart/2008/layout/LinedList"/>
    <dgm:cxn modelId="{362941B4-68D1-0845-B6A7-E8E6D2835EE5}" type="presParOf" srcId="{BAE54E4A-C973-8B47-9A2C-F3C2A5B9776B}" destId="{71E9049B-F4DD-5943-B3C6-16591DC643D7}" srcOrd="4" destOrd="0" presId="urn:microsoft.com/office/officeart/2008/layout/LinedList"/>
    <dgm:cxn modelId="{39B56030-DC07-FC4D-9953-57C2D43A7B5C}" type="presParOf" srcId="{71E9049B-F4DD-5943-B3C6-16591DC643D7}" destId="{5E2DD623-81BA-D743-BAFE-3DFABE09B798}" srcOrd="0" destOrd="0" presId="urn:microsoft.com/office/officeart/2008/layout/LinedList"/>
    <dgm:cxn modelId="{5E311D37-5C35-6646-865A-08B4FCA435FB}" type="presParOf" srcId="{71E9049B-F4DD-5943-B3C6-16591DC643D7}" destId="{3BF1BF6E-D89C-5044-ABCE-41992C441D56}" srcOrd="1" destOrd="0" presId="urn:microsoft.com/office/officeart/2008/layout/LinedList"/>
    <dgm:cxn modelId="{341D6D78-407D-1E42-9D69-E00AFF17F509}" type="presParOf" srcId="{71E9049B-F4DD-5943-B3C6-16591DC643D7}" destId="{89F013E3-FCF5-EC4B-92B5-AD60C0E0EE14}" srcOrd="2" destOrd="0" presId="urn:microsoft.com/office/officeart/2008/layout/LinedList"/>
    <dgm:cxn modelId="{58C23B24-2ACD-C448-857F-8183301FCFA2}" type="presParOf" srcId="{BAE54E4A-C973-8B47-9A2C-F3C2A5B9776B}" destId="{41656FA9-9B0A-8647-9CF0-289FD9BF400B}" srcOrd="5" destOrd="0" presId="urn:microsoft.com/office/officeart/2008/layout/LinedList"/>
    <dgm:cxn modelId="{3106055D-503F-0C4A-88D5-33733EC02FBA}" type="presParOf" srcId="{BAE54E4A-C973-8B47-9A2C-F3C2A5B9776B}" destId="{7991A5E8-953E-1342-B884-502055B240FC}" srcOrd="6" destOrd="0" presId="urn:microsoft.com/office/officeart/2008/layout/LinedList"/>
    <dgm:cxn modelId="{FEBAD0AA-3CB8-DC43-8303-506778E2DED7}" type="presParOf" srcId="{BAE54E4A-C973-8B47-9A2C-F3C2A5B9776B}" destId="{C8106ECE-1AA4-B94D-B2F3-8E2EC80CA14C}" srcOrd="7" destOrd="0" presId="urn:microsoft.com/office/officeart/2008/layout/LinedList"/>
    <dgm:cxn modelId="{FD0668E8-AE3A-874A-9A6B-31C589AC2747}" type="presParOf" srcId="{C8106ECE-1AA4-B94D-B2F3-8E2EC80CA14C}" destId="{5D59EF8E-87AC-CA44-9398-43CBD11962F7}" srcOrd="0" destOrd="0" presId="urn:microsoft.com/office/officeart/2008/layout/LinedList"/>
    <dgm:cxn modelId="{83837CCB-09E7-A04D-B97D-4D80968ACF2B}" type="presParOf" srcId="{C8106ECE-1AA4-B94D-B2F3-8E2EC80CA14C}" destId="{495CE8F3-5014-984E-8BAA-3CAD779F80C5}" srcOrd="1" destOrd="0" presId="urn:microsoft.com/office/officeart/2008/layout/LinedList"/>
    <dgm:cxn modelId="{1C1B232E-8715-D843-9B7C-730F54AE1651}" type="presParOf" srcId="{C8106ECE-1AA4-B94D-B2F3-8E2EC80CA14C}" destId="{9703A839-BEBC-C94F-949D-EE30DA91F831}" srcOrd="2" destOrd="0" presId="urn:microsoft.com/office/officeart/2008/layout/LinedList"/>
    <dgm:cxn modelId="{B35885C4-43C0-9B41-9CFC-570254EAEBE2}" type="presParOf" srcId="{BAE54E4A-C973-8B47-9A2C-F3C2A5B9776B}" destId="{9B453E9E-5005-C547-8454-9B4F05F03B32}" srcOrd="8" destOrd="0" presId="urn:microsoft.com/office/officeart/2008/layout/LinedList"/>
    <dgm:cxn modelId="{F1407788-5B84-384D-AA8A-8EDF37EE1B0A}" type="presParOf" srcId="{BAE54E4A-C973-8B47-9A2C-F3C2A5B9776B}" destId="{9C5044DA-9976-6848-B817-B9B22041D8BF}" srcOrd="9" destOrd="0" presId="urn:microsoft.com/office/officeart/2008/layout/LinedList"/>
    <dgm:cxn modelId="{130D46F5-4FD6-F446-B947-5A3AB7C64B17}" type="presParOf" srcId="{BAE54E4A-C973-8B47-9A2C-F3C2A5B9776B}" destId="{62C8885C-1541-3C47-B724-F6794E8B0670}" srcOrd="10" destOrd="0" presId="urn:microsoft.com/office/officeart/2008/layout/LinedList"/>
    <dgm:cxn modelId="{ADD7C255-3324-4C41-AD90-80CA6BCD5BED}" type="presParOf" srcId="{62C8885C-1541-3C47-B724-F6794E8B0670}" destId="{B7A5EBE6-AC61-9E44-B0E5-5C734837FE7E}" srcOrd="0" destOrd="0" presId="urn:microsoft.com/office/officeart/2008/layout/LinedList"/>
    <dgm:cxn modelId="{414F26CB-B8BF-B34A-947B-B9B9C60727F7}" type="presParOf" srcId="{62C8885C-1541-3C47-B724-F6794E8B0670}" destId="{FA4BDB2E-9B60-A44C-A5B8-7937063B74A4}" srcOrd="1" destOrd="0" presId="urn:microsoft.com/office/officeart/2008/layout/LinedList"/>
    <dgm:cxn modelId="{AC32B78E-05E6-EA4B-B2B4-0DD0C24D7984}" type="presParOf" srcId="{62C8885C-1541-3C47-B724-F6794E8B0670}" destId="{4EDB10C8-AA10-144D-965F-3007FA232F28}" srcOrd="2" destOrd="0" presId="urn:microsoft.com/office/officeart/2008/layout/LinedList"/>
    <dgm:cxn modelId="{009483F8-60ED-064B-9615-AC1B8D7DCD8A}" type="presParOf" srcId="{BAE54E4A-C973-8B47-9A2C-F3C2A5B9776B}" destId="{665328EB-D0D5-5245-84E0-96F3192BFFF3}" srcOrd="11" destOrd="0" presId="urn:microsoft.com/office/officeart/2008/layout/LinedList"/>
    <dgm:cxn modelId="{D8FD3437-5D62-FE4A-837F-F4ADBF561AD1}" type="presParOf" srcId="{BAE54E4A-C973-8B47-9A2C-F3C2A5B9776B}" destId="{46633997-3351-FE4F-A588-BBCC5B5A4387}" srcOrd="12" destOrd="0" presId="urn:microsoft.com/office/officeart/2008/layout/LinedList"/>
    <dgm:cxn modelId="{CB57EF99-4DD6-C142-8595-82E44A5A7F03}" type="presParOf" srcId="{BAE54E4A-C973-8B47-9A2C-F3C2A5B9776B}" destId="{F6782802-B428-A943-9D29-E5249213A7CB}" srcOrd="13" destOrd="0" presId="urn:microsoft.com/office/officeart/2008/layout/LinedList"/>
    <dgm:cxn modelId="{507ADBD3-EA76-9440-AD47-6B3DDFDBDCAC}" type="presParOf" srcId="{F6782802-B428-A943-9D29-E5249213A7CB}" destId="{CBF4F01C-B61F-E64E-95C7-8BC1A1EB689A}" srcOrd="0" destOrd="0" presId="urn:microsoft.com/office/officeart/2008/layout/LinedList"/>
    <dgm:cxn modelId="{714B664D-B5A1-DB4C-AED7-E85AD29C03EF}" type="presParOf" srcId="{F6782802-B428-A943-9D29-E5249213A7CB}" destId="{C47576C9-D549-4F44-AAC0-83627C06759F}" srcOrd="1" destOrd="0" presId="urn:microsoft.com/office/officeart/2008/layout/LinedList"/>
    <dgm:cxn modelId="{A73A52A2-24E0-D14A-AE0F-FBFAAE768998}" type="presParOf" srcId="{F6782802-B428-A943-9D29-E5249213A7CB}" destId="{2E1E81E8-6D52-2E43-9C1A-F7DE8F75D4E0}" srcOrd="2" destOrd="0" presId="urn:microsoft.com/office/officeart/2008/layout/LinedList"/>
    <dgm:cxn modelId="{1E3E702E-032F-2342-929E-5F5C1FD6BE1D}" type="presParOf" srcId="{BAE54E4A-C973-8B47-9A2C-F3C2A5B9776B}" destId="{2FCA0CEF-5159-3241-8D77-E0453FA87B37}" srcOrd="14" destOrd="0" presId="urn:microsoft.com/office/officeart/2008/layout/LinedList"/>
    <dgm:cxn modelId="{2DE9FB22-F57F-4043-A21D-FAD53925EDCB}" type="presParOf" srcId="{BAE54E4A-C973-8B47-9A2C-F3C2A5B9776B}" destId="{9A27E37C-22D6-274B-A9D6-0BCA3592F73B}" srcOrd="15" destOrd="0" presId="urn:microsoft.com/office/officeart/2008/layout/LinedList"/>
    <dgm:cxn modelId="{9F367D84-AF85-3448-810B-33619327890A}" type="presParOf" srcId="{BAE54E4A-C973-8B47-9A2C-F3C2A5B9776B}" destId="{DA95AC6C-769F-8E4B-804E-C14583696818}" srcOrd="16" destOrd="0" presId="urn:microsoft.com/office/officeart/2008/layout/LinedList"/>
    <dgm:cxn modelId="{F29B7D19-8A12-0B4A-A84E-DBAE06359D81}" type="presParOf" srcId="{DA95AC6C-769F-8E4B-804E-C14583696818}" destId="{9088B109-D513-5B49-BD47-8758C3412207}" srcOrd="0" destOrd="0" presId="urn:microsoft.com/office/officeart/2008/layout/LinedList"/>
    <dgm:cxn modelId="{88AE05AE-3E15-8540-BC4E-BFEE81186AB0}" type="presParOf" srcId="{DA95AC6C-769F-8E4B-804E-C14583696818}" destId="{4D4F5D22-22EB-1549-BA13-BA19E899D2F8}" srcOrd="1" destOrd="0" presId="urn:microsoft.com/office/officeart/2008/layout/LinedList"/>
    <dgm:cxn modelId="{56AF5070-5878-954C-A78A-6FE98BBC292D}" type="presParOf" srcId="{DA95AC6C-769F-8E4B-804E-C14583696818}" destId="{84FCF440-A827-414A-B2A1-D9EB4753000A}" srcOrd="2" destOrd="0" presId="urn:microsoft.com/office/officeart/2008/layout/LinedList"/>
    <dgm:cxn modelId="{ECD93551-3984-5C48-9F79-5CE10139EE33}" type="presParOf" srcId="{BAE54E4A-C973-8B47-9A2C-F3C2A5B9776B}" destId="{8015ECE1-4D46-7944-AD79-166648872EE1}" srcOrd="17" destOrd="0" presId="urn:microsoft.com/office/officeart/2008/layout/LinedList"/>
    <dgm:cxn modelId="{A27457AA-5137-0E49-B1FF-8A41B4F2844B}" type="presParOf" srcId="{BAE54E4A-C973-8B47-9A2C-F3C2A5B9776B}" destId="{C673FE15-1B59-3C4B-872C-6B1956E07577}" srcOrd="18"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972057E-7543-D540-9688-832DAD3CDFF9}" type="doc">
      <dgm:prSet loTypeId="urn:microsoft.com/office/officeart/2005/8/layout/lProcess3" loCatId="list" qsTypeId="urn:microsoft.com/office/officeart/2005/8/quickstyle/simple1" qsCatId="simple" csTypeId="urn:microsoft.com/office/officeart/2005/8/colors/colorful2" csCatId="colorful" phldr="1"/>
      <dgm:spPr/>
      <dgm:t>
        <a:bodyPr/>
        <a:lstStyle/>
        <a:p>
          <a:endParaRPr lang="en-US"/>
        </a:p>
      </dgm:t>
    </dgm:pt>
    <dgm:pt modelId="{99416A72-C767-B24E-86F9-870D53EEC9B2}">
      <dgm:prSet custT="1"/>
      <dgm:spPr/>
      <dgm:t>
        <a:bodyPr/>
        <a:lstStyle/>
        <a:p>
          <a:r>
            <a:rPr lang="en-US" sz="2400" b="1" dirty="0"/>
            <a:t>Sharing with stakeholders</a:t>
          </a:r>
        </a:p>
      </dgm:t>
    </dgm:pt>
    <dgm:pt modelId="{2046D298-8543-AC45-8467-61118D6EEB70}" type="parTrans" cxnId="{586C8720-382E-4D4C-ADA5-CDA655186443}">
      <dgm:prSet/>
      <dgm:spPr/>
      <dgm:t>
        <a:bodyPr/>
        <a:lstStyle/>
        <a:p>
          <a:endParaRPr lang="en-US"/>
        </a:p>
      </dgm:t>
    </dgm:pt>
    <dgm:pt modelId="{09BD077B-7F68-EE46-8DA7-3016056A956D}" type="sibTrans" cxnId="{586C8720-382E-4D4C-ADA5-CDA655186443}">
      <dgm:prSet/>
      <dgm:spPr/>
      <dgm:t>
        <a:bodyPr/>
        <a:lstStyle/>
        <a:p>
          <a:endParaRPr lang="en-US"/>
        </a:p>
      </dgm:t>
    </dgm:pt>
    <dgm:pt modelId="{A29013F3-D9B8-3C4D-8409-A0E130E9899A}">
      <dgm:prSet custT="1"/>
      <dgm:spPr/>
      <dgm:t>
        <a:bodyPr/>
        <a:lstStyle/>
        <a:p>
          <a:r>
            <a:rPr lang="en-US" sz="2000" dirty="0"/>
            <a:t>Justification for current efforts</a:t>
          </a:r>
        </a:p>
      </dgm:t>
    </dgm:pt>
    <dgm:pt modelId="{E4276490-E474-DB43-B2D2-56FC90F4D264}" type="parTrans" cxnId="{44A0FD85-90C4-EF44-9C41-918557858639}">
      <dgm:prSet/>
      <dgm:spPr/>
      <dgm:t>
        <a:bodyPr/>
        <a:lstStyle/>
        <a:p>
          <a:endParaRPr lang="en-US"/>
        </a:p>
      </dgm:t>
    </dgm:pt>
    <dgm:pt modelId="{4B7F3FA2-5759-8349-B434-5FE877AE9D37}" type="sibTrans" cxnId="{44A0FD85-90C4-EF44-9C41-918557858639}">
      <dgm:prSet/>
      <dgm:spPr/>
      <dgm:t>
        <a:bodyPr/>
        <a:lstStyle/>
        <a:p>
          <a:endParaRPr lang="en-US"/>
        </a:p>
      </dgm:t>
    </dgm:pt>
    <dgm:pt modelId="{39258165-C84C-DA4D-ACE4-AF2691A66689}">
      <dgm:prSet custT="1"/>
      <dgm:spPr/>
      <dgm:t>
        <a:bodyPr/>
        <a:lstStyle/>
        <a:p>
          <a:r>
            <a:rPr lang="en-US" sz="2000" dirty="0"/>
            <a:t>Request for additional support</a:t>
          </a:r>
        </a:p>
      </dgm:t>
    </dgm:pt>
    <dgm:pt modelId="{0448D1CE-129A-D645-B5D5-110D13226FCC}" type="parTrans" cxnId="{0CD3236E-277B-7D49-8A46-0D4B1F5B3053}">
      <dgm:prSet/>
      <dgm:spPr/>
      <dgm:t>
        <a:bodyPr/>
        <a:lstStyle/>
        <a:p>
          <a:endParaRPr lang="en-US"/>
        </a:p>
      </dgm:t>
    </dgm:pt>
    <dgm:pt modelId="{AAB021FF-C2AE-D341-B03A-806311563260}" type="sibTrans" cxnId="{0CD3236E-277B-7D49-8A46-0D4B1F5B3053}">
      <dgm:prSet/>
      <dgm:spPr/>
      <dgm:t>
        <a:bodyPr/>
        <a:lstStyle/>
        <a:p>
          <a:endParaRPr lang="en-US"/>
        </a:p>
      </dgm:t>
    </dgm:pt>
    <dgm:pt modelId="{349DF23B-3DAD-9248-BCC4-94A3F73F2106}">
      <dgm:prSet custT="1"/>
      <dgm:spPr/>
      <dgm:t>
        <a:bodyPr/>
        <a:lstStyle/>
        <a:p>
          <a:r>
            <a:rPr lang="en-US" sz="2400" b="1" dirty="0"/>
            <a:t>Data tracking</a:t>
          </a:r>
        </a:p>
      </dgm:t>
    </dgm:pt>
    <dgm:pt modelId="{BF44E673-F1D3-F242-93FD-1BD0096BAF20}" type="parTrans" cxnId="{5AAE7F55-BE72-5C4D-BE39-E087B3258DB2}">
      <dgm:prSet/>
      <dgm:spPr/>
      <dgm:t>
        <a:bodyPr/>
        <a:lstStyle/>
        <a:p>
          <a:endParaRPr lang="en-US"/>
        </a:p>
      </dgm:t>
    </dgm:pt>
    <dgm:pt modelId="{DFFEBDB9-5271-7C4C-887B-FB6489848AFD}" type="sibTrans" cxnId="{5AAE7F55-BE72-5C4D-BE39-E087B3258DB2}">
      <dgm:prSet/>
      <dgm:spPr/>
      <dgm:t>
        <a:bodyPr/>
        <a:lstStyle/>
        <a:p>
          <a:endParaRPr lang="en-US"/>
        </a:p>
      </dgm:t>
    </dgm:pt>
    <dgm:pt modelId="{B0667048-12D8-4945-82A4-BB16E352AA82}">
      <dgm:prSet custT="1"/>
      <dgm:spPr/>
      <dgm:t>
        <a:bodyPr/>
        <a:lstStyle/>
        <a:p>
          <a:r>
            <a:rPr lang="en-US" sz="2000" dirty="0"/>
            <a:t>Internal collaborations</a:t>
          </a:r>
        </a:p>
      </dgm:t>
    </dgm:pt>
    <dgm:pt modelId="{1E0DAF6E-B9F8-024C-9416-B58A99BFD7FF}" type="parTrans" cxnId="{41513410-FC70-C647-A43A-F69E82322F1F}">
      <dgm:prSet/>
      <dgm:spPr/>
      <dgm:t>
        <a:bodyPr/>
        <a:lstStyle/>
        <a:p>
          <a:endParaRPr lang="en-US"/>
        </a:p>
      </dgm:t>
    </dgm:pt>
    <dgm:pt modelId="{85CFA6EB-6B35-B44D-8FDF-0A3C9D6000F5}" type="sibTrans" cxnId="{41513410-FC70-C647-A43A-F69E82322F1F}">
      <dgm:prSet/>
      <dgm:spPr/>
      <dgm:t>
        <a:bodyPr/>
        <a:lstStyle/>
        <a:p>
          <a:endParaRPr lang="en-US"/>
        </a:p>
      </dgm:t>
    </dgm:pt>
    <dgm:pt modelId="{31639C62-4EE0-D044-BC51-14D2F52A0EDC}">
      <dgm:prSet custT="1"/>
      <dgm:spPr/>
      <dgm:t>
        <a:bodyPr/>
        <a:lstStyle/>
        <a:p>
          <a:r>
            <a:rPr lang="en-US" sz="2000" dirty="0"/>
            <a:t>Repeat surveys</a:t>
          </a:r>
        </a:p>
      </dgm:t>
    </dgm:pt>
    <dgm:pt modelId="{19E42D33-4EA8-2C40-812E-8B03EE6FB79B}" type="parTrans" cxnId="{28F71034-C54A-3649-8E83-180B939C5A3C}">
      <dgm:prSet/>
      <dgm:spPr/>
      <dgm:t>
        <a:bodyPr/>
        <a:lstStyle/>
        <a:p>
          <a:endParaRPr lang="en-US"/>
        </a:p>
      </dgm:t>
    </dgm:pt>
    <dgm:pt modelId="{471222DD-ACE0-E746-B293-8583210E67F8}" type="sibTrans" cxnId="{28F71034-C54A-3649-8E83-180B939C5A3C}">
      <dgm:prSet/>
      <dgm:spPr/>
      <dgm:t>
        <a:bodyPr/>
        <a:lstStyle/>
        <a:p>
          <a:endParaRPr lang="en-US"/>
        </a:p>
      </dgm:t>
    </dgm:pt>
    <dgm:pt modelId="{0B26C88E-BE1E-FC4C-BE1C-E1E37417A0F5}">
      <dgm:prSet custT="1"/>
      <dgm:spPr/>
      <dgm:t>
        <a:bodyPr/>
        <a:lstStyle/>
        <a:p>
          <a:r>
            <a:rPr lang="en-US" sz="2400" b="1" dirty="0"/>
            <a:t>Resources for improvement</a:t>
          </a:r>
        </a:p>
      </dgm:t>
    </dgm:pt>
    <dgm:pt modelId="{B6D4008A-39CC-DA44-AC98-BCAC6D310003}" type="parTrans" cxnId="{8C01F107-172D-F140-9FDC-77ABB34B43C7}">
      <dgm:prSet/>
      <dgm:spPr/>
      <dgm:t>
        <a:bodyPr/>
        <a:lstStyle/>
        <a:p>
          <a:endParaRPr lang="en-US"/>
        </a:p>
      </dgm:t>
    </dgm:pt>
    <dgm:pt modelId="{385FC606-B24B-A744-BBD4-843E839735BA}" type="sibTrans" cxnId="{8C01F107-172D-F140-9FDC-77ABB34B43C7}">
      <dgm:prSet/>
      <dgm:spPr/>
      <dgm:t>
        <a:bodyPr/>
        <a:lstStyle/>
        <a:p>
          <a:endParaRPr lang="en-US"/>
        </a:p>
      </dgm:t>
    </dgm:pt>
    <dgm:pt modelId="{EE2EB04C-F005-B54E-90DD-CFBF02B110BE}">
      <dgm:prSet custT="1"/>
      <dgm:spPr/>
      <dgm:t>
        <a:bodyPr/>
        <a:lstStyle/>
        <a:p>
          <a:r>
            <a:rPr lang="en-US" sz="2000" dirty="0"/>
            <a:t>Best Practices</a:t>
          </a:r>
        </a:p>
      </dgm:t>
    </dgm:pt>
    <dgm:pt modelId="{D5C9B488-2C17-CF4D-AB0E-C346DEA17266}" type="parTrans" cxnId="{6376AADE-8965-C84E-9E77-E424F68BC7DB}">
      <dgm:prSet/>
      <dgm:spPr/>
      <dgm:t>
        <a:bodyPr/>
        <a:lstStyle/>
        <a:p>
          <a:endParaRPr lang="en-US"/>
        </a:p>
      </dgm:t>
    </dgm:pt>
    <dgm:pt modelId="{370E7B57-4971-D84E-AF0B-18F80D5D2C4A}" type="sibTrans" cxnId="{6376AADE-8965-C84E-9E77-E424F68BC7DB}">
      <dgm:prSet/>
      <dgm:spPr/>
      <dgm:t>
        <a:bodyPr/>
        <a:lstStyle/>
        <a:p>
          <a:endParaRPr lang="en-US"/>
        </a:p>
      </dgm:t>
    </dgm:pt>
    <dgm:pt modelId="{278B126A-6D9C-3941-92BC-AE942776C01C}">
      <dgm:prSet custT="1"/>
      <dgm:spPr/>
      <dgm:t>
        <a:bodyPr/>
        <a:lstStyle/>
        <a:p>
          <a:r>
            <a:rPr lang="en-US" sz="2000" dirty="0"/>
            <a:t>Learning collaboratives/“Buddy” system</a:t>
          </a:r>
        </a:p>
      </dgm:t>
    </dgm:pt>
    <dgm:pt modelId="{9E1CD890-039A-3D42-BB24-817994F5D23E}" type="parTrans" cxnId="{CF7996ED-1FFB-4248-AD36-17A75B43296D}">
      <dgm:prSet/>
      <dgm:spPr/>
      <dgm:t>
        <a:bodyPr/>
        <a:lstStyle/>
        <a:p>
          <a:endParaRPr lang="en-US"/>
        </a:p>
      </dgm:t>
    </dgm:pt>
    <dgm:pt modelId="{B41A0B9F-BED7-ED46-96E0-3D6856A0E6CA}" type="sibTrans" cxnId="{CF7996ED-1FFB-4248-AD36-17A75B43296D}">
      <dgm:prSet/>
      <dgm:spPr/>
      <dgm:t>
        <a:bodyPr/>
        <a:lstStyle/>
        <a:p>
          <a:endParaRPr lang="en-US"/>
        </a:p>
      </dgm:t>
    </dgm:pt>
    <dgm:pt modelId="{A594D36A-C250-DC49-A2E0-BAEB0BE5BB13}" type="pres">
      <dgm:prSet presAssocID="{C972057E-7543-D540-9688-832DAD3CDFF9}" presName="Name0" presStyleCnt="0">
        <dgm:presLayoutVars>
          <dgm:chPref val="3"/>
          <dgm:dir/>
          <dgm:animLvl val="lvl"/>
          <dgm:resizeHandles/>
        </dgm:presLayoutVars>
      </dgm:prSet>
      <dgm:spPr/>
    </dgm:pt>
    <dgm:pt modelId="{2ADCA0D9-058D-B541-AC16-F5AE5C2FC2BE}" type="pres">
      <dgm:prSet presAssocID="{349DF23B-3DAD-9248-BCC4-94A3F73F2106}" presName="horFlow" presStyleCnt="0"/>
      <dgm:spPr/>
    </dgm:pt>
    <dgm:pt modelId="{6CBA9034-453A-E148-BB25-C1B72F053F45}" type="pres">
      <dgm:prSet presAssocID="{349DF23B-3DAD-9248-BCC4-94A3F73F2106}" presName="bigChev" presStyleLbl="node1" presStyleIdx="0" presStyleCnt="3" custScaleX="147031"/>
      <dgm:spPr/>
    </dgm:pt>
    <dgm:pt modelId="{520E8EF7-23C1-7F42-9C07-4013F8435858}" type="pres">
      <dgm:prSet presAssocID="{1E0DAF6E-B9F8-024C-9416-B58A99BFD7FF}" presName="parTrans" presStyleCnt="0"/>
      <dgm:spPr/>
    </dgm:pt>
    <dgm:pt modelId="{D69612F7-28C3-534D-91E9-3104FD68DE74}" type="pres">
      <dgm:prSet presAssocID="{B0667048-12D8-4945-82A4-BB16E352AA82}" presName="node" presStyleLbl="alignAccFollowNode1" presStyleIdx="0" presStyleCnt="6" custScaleX="147031">
        <dgm:presLayoutVars>
          <dgm:bulletEnabled val="1"/>
        </dgm:presLayoutVars>
      </dgm:prSet>
      <dgm:spPr/>
    </dgm:pt>
    <dgm:pt modelId="{11CE1096-8564-A54B-B755-8C548F582E2A}" type="pres">
      <dgm:prSet presAssocID="{85CFA6EB-6B35-B44D-8FDF-0A3C9D6000F5}" presName="sibTrans" presStyleCnt="0"/>
      <dgm:spPr/>
    </dgm:pt>
    <dgm:pt modelId="{83C19442-EDA9-174C-93DE-ABF3B4A88C19}" type="pres">
      <dgm:prSet presAssocID="{31639C62-4EE0-D044-BC51-14D2F52A0EDC}" presName="node" presStyleLbl="alignAccFollowNode1" presStyleIdx="1" presStyleCnt="6" custScaleX="147031">
        <dgm:presLayoutVars>
          <dgm:bulletEnabled val="1"/>
        </dgm:presLayoutVars>
      </dgm:prSet>
      <dgm:spPr/>
    </dgm:pt>
    <dgm:pt modelId="{71F5648A-6604-9348-A10B-D966D33AD1E8}" type="pres">
      <dgm:prSet presAssocID="{349DF23B-3DAD-9248-BCC4-94A3F73F2106}" presName="vSp" presStyleCnt="0"/>
      <dgm:spPr/>
    </dgm:pt>
    <dgm:pt modelId="{B670BEB3-0AF9-AC49-96AA-EBFCC9DF9926}" type="pres">
      <dgm:prSet presAssocID="{99416A72-C767-B24E-86F9-870D53EEC9B2}" presName="horFlow" presStyleCnt="0"/>
      <dgm:spPr/>
    </dgm:pt>
    <dgm:pt modelId="{39E4523F-14C2-8042-9D41-E1910DBC9955}" type="pres">
      <dgm:prSet presAssocID="{99416A72-C767-B24E-86F9-870D53EEC9B2}" presName="bigChev" presStyleLbl="node1" presStyleIdx="1" presStyleCnt="3" custScaleX="147031"/>
      <dgm:spPr/>
    </dgm:pt>
    <dgm:pt modelId="{90845649-CAAE-634B-ACEE-289E21929E12}" type="pres">
      <dgm:prSet presAssocID="{E4276490-E474-DB43-B2D2-56FC90F4D264}" presName="parTrans" presStyleCnt="0"/>
      <dgm:spPr/>
    </dgm:pt>
    <dgm:pt modelId="{2719B31D-4182-2142-B476-ECFAF9E37D20}" type="pres">
      <dgm:prSet presAssocID="{A29013F3-D9B8-3C4D-8409-A0E130E9899A}" presName="node" presStyleLbl="alignAccFollowNode1" presStyleIdx="2" presStyleCnt="6" custScaleX="147031">
        <dgm:presLayoutVars>
          <dgm:bulletEnabled val="1"/>
        </dgm:presLayoutVars>
      </dgm:prSet>
      <dgm:spPr/>
    </dgm:pt>
    <dgm:pt modelId="{EB630169-A523-914E-AAC6-FEF397BAA741}" type="pres">
      <dgm:prSet presAssocID="{4B7F3FA2-5759-8349-B434-5FE877AE9D37}" presName="sibTrans" presStyleCnt="0"/>
      <dgm:spPr/>
    </dgm:pt>
    <dgm:pt modelId="{38919540-C79B-AF4E-B02C-91F115A95E41}" type="pres">
      <dgm:prSet presAssocID="{39258165-C84C-DA4D-ACE4-AF2691A66689}" presName="node" presStyleLbl="alignAccFollowNode1" presStyleIdx="3" presStyleCnt="6" custScaleX="147031">
        <dgm:presLayoutVars>
          <dgm:bulletEnabled val="1"/>
        </dgm:presLayoutVars>
      </dgm:prSet>
      <dgm:spPr/>
    </dgm:pt>
    <dgm:pt modelId="{805649A4-77D7-AF4D-97EF-10214A5C5AFF}" type="pres">
      <dgm:prSet presAssocID="{99416A72-C767-B24E-86F9-870D53EEC9B2}" presName="vSp" presStyleCnt="0"/>
      <dgm:spPr/>
    </dgm:pt>
    <dgm:pt modelId="{DA7B909C-992A-DD41-B5BE-C6E3DBCBE758}" type="pres">
      <dgm:prSet presAssocID="{0B26C88E-BE1E-FC4C-BE1C-E1E37417A0F5}" presName="horFlow" presStyleCnt="0"/>
      <dgm:spPr/>
    </dgm:pt>
    <dgm:pt modelId="{959ECF03-E61D-294E-AF4D-A17C3E9B3E62}" type="pres">
      <dgm:prSet presAssocID="{0B26C88E-BE1E-FC4C-BE1C-E1E37417A0F5}" presName="bigChev" presStyleLbl="node1" presStyleIdx="2" presStyleCnt="3" custScaleX="147031"/>
      <dgm:spPr/>
    </dgm:pt>
    <dgm:pt modelId="{C337E6DE-313E-054E-B9AA-E203F95BC1E6}" type="pres">
      <dgm:prSet presAssocID="{D5C9B488-2C17-CF4D-AB0E-C346DEA17266}" presName="parTrans" presStyleCnt="0"/>
      <dgm:spPr/>
    </dgm:pt>
    <dgm:pt modelId="{4FDD67AB-7299-1D41-B9C3-EF22830C6FD8}" type="pres">
      <dgm:prSet presAssocID="{EE2EB04C-F005-B54E-90DD-CFBF02B110BE}" presName="node" presStyleLbl="alignAccFollowNode1" presStyleIdx="4" presStyleCnt="6" custScaleX="147031">
        <dgm:presLayoutVars>
          <dgm:bulletEnabled val="1"/>
        </dgm:presLayoutVars>
      </dgm:prSet>
      <dgm:spPr/>
    </dgm:pt>
    <dgm:pt modelId="{8E0D6473-7C0A-384A-91B9-8EBE997E1ED3}" type="pres">
      <dgm:prSet presAssocID="{370E7B57-4971-D84E-AF0B-18F80D5D2C4A}" presName="sibTrans" presStyleCnt="0"/>
      <dgm:spPr/>
    </dgm:pt>
    <dgm:pt modelId="{03399801-93CD-174F-B852-C3CC2ADAFE72}" type="pres">
      <dgm:prSet presAssocID="{278B126A-6D9C-3941-92BC-AE942776C01C}" presName="node" presStyleLbl="alignAccFollowNode1" presStyleIdx="5" presStyleCnt="6" custScaleX="147031">
        <dgm:presLayoutVars>
          <dgm:bulletEnabled val="1"/>
        </dgm:presLayoutVars>
      </dgm:prSet>
      <dgm:spPr/>
    </dgm:pt>
  </dgm:ptLst>
  <dgm:cxnLst>
    <dgm:cxn modelId="{FAB38401-7491-654C-B353-C0553FD277A6}" type="presOf" srcId="{B0667048-12D8-4945-82A4-BB16E352AA82}" destId="{D69612F7-28C3-534D-91E9-3104FD68DE74}" srcOrd="0" destOrd="0" presId="urn:microsoft.com/office/officeart/2005/8/layout/lProcess3"/>
    <dgm:cxn modelId="{8C01F107-172D-F140-9FDC-77ABB34B43C7}" srcId="{C972057E-7543-D540-9688-832DAD3CDFF9}" destId="{0B26C88E-BE1E-FC4C-BE1C-E1E37417A0F5}" srcOrd="2" destOrd="0" parTransId="{B6D4008A-39CC-DA44-AC98-BCAC6D310003}" sibTransId="{385FC606-B24B-A744-BBD4-843E839735BA}"/>
    <dgm:cxn modelId="{41513410-FC70-C647-A43A-F69E82322F1F}" srcId="{349DF23B-3DAD-9248-BCC4-94A3F73F2106}" destId="{B0667048-12D8-4945-82A4-BB16E352AA82}" srcOrd="0" destOrd="0" parTransId="{1E0DAF6E-B9F8-024C-9416-B58A99BFD7FF}" sibTransId="{85CFA6EB-6B35-B44D-8FDF-0A3C9D6000F5}"/>
    <dgm:cxn modelId="{586C8720-382E-4D4C-ADA5-CDA655186443}" srcId="{C972057E-7543-D540-9688-832DAD3CDFF9}" destId="{99416A72-C767-B24E-86F9-870D53EEC9B2}" srcOrd="1" destOrd="0" parTransId="{2046D298-8543-AC45-8467-61118D6EEB70}" sibTransId="{09BD077B-7F68-EE46-8DA7-3016056A956D}"/>
    <dgm:cxn modelId="{A035D624-A9C4-BA4F-B388-DC932068EFEC}" type="presOf" srcId="{39258165-C84C-DA4D-ACE4-AF2691A66689}" destId="{38919540-C79B-AF4E-B02C-91F115A95E41}" srcOrd="0" destOrd="0" presId="urn:microsoft.com/office/officeart/2005/8/layout/lProcess3"/>
    <dgm:cxn modelId="{8EA45F26-350E-F443-BEC9-7EF15D7871C1}" type="presOf" srcId="{31639C62-4EE0-D044-BC51-14D2F52A0EDC}" destId="{83C19442-EDA9-174C-93DE-ABF3B4A88C19}" srcOrd="0" destOrd="0" presId="urn:microsoft.com/office/officeart/2005/8/layout/lProcess3"/>
    <dgm:cxn modelId="{28F71034-C54A-3649-8E83-180B939C5A3C}" srcId="{349DF23B-3DAD-9248-BCC4-94A3F73F2106}" destId="{31639C62-4EE0-D044-BC51-14D2F52A0EDC}" srcOrd="1" destOrd="0" parTransId="{19E42D33-4EA8-2C40-812E-8B03EE6FB79B}" sibTransId="{471222DD-ACE0-E746-B293-8583210E67F8}"/>
    <dgm:cxn modelId="{8A653E47-7A1E-7340-8766-EF271EBEA3CA}" type="presOf" srcId="{99416A72-C767-B24E-86F9-870D53EEC9B2}" destId="{39E4523F-14C2-8042-9D41-E1910DBC9955}" srcOrd="0" destOrd="0" presId="urn:microsoft.com/office/officeart/2005/8/layout/lProcess3"/>
    <dgm:cxn modelId="{5AAE7F55-BE72-5C4D-BE39-E087B3258DB2}" srcId="{C972057E-7543-D540-9688-832DAD3CDFF9}" destId="{349DF23B-3DAD-9248-BCC4-94A3F73F2106}" srcOrd="0" destOrd="0" parTransId="{BF44E673-F1D3-F242-93FD-1BD0096BAF20}" sibTransId="{DFFEBDB9-5271-7C4C-887B-FB6489848AFD}"/>
    <dgm:cxn modelId="{0CD3236E-277B-7D49-8A46-0D4B1F5B3053}" srcId="{99416A72-C767-B24E-86F9-870D53EEC9B2}" destId="{39258165-C84C-DA4D-ACE4-AF2691A66689}" srcOrd="1" destOrd="0" parTransId="{0448D1CE-129A-D645-B5D5-110D13226FCC}" sibTransId="{AAB021FF-C2AE-D341-B03A-806311563260}"/>
    <dgm:cxn modelId="{44A0FD85-90C4-EF44-9C41-918557858639}" srcId="{99416A72-C767-B24E-86F9-870D53EEC9B2}" destId="{A29013F3-D9B8-3C4D-8409-A0E130E9899A}" srcOrd="0" destOrd="0" parTransId="{E4276490-E474-DB43-B2D2-56FC90F4D264}" sibTransId="{4B7F3FA2-5759-8349-B434-5FE877AE9D37}"/>
    <dgm:cxn modelId="{E7F5B4A6-B71A-474B-A448-EB08AC750BBE}" type="presOf" srcId="{349DF23B-3DAD-9248-BCC4-94A3F73F2106}" destId="{6CBA9034-453A-E148-BB25-C1B72F053F45}" srcOrd="0" destOrd="0" presId="urn:microsoft.com/office/officeart/2005/8/layout/lProcess3"/>
    <dgm:cxn modelId="{6BF1B7AB-E429-9F49-9BE7-79A3F6B6E060}" type="presOf" srcId="{278B126A-6D9C-3941-92BC-AE942776C01C}" destId="{03399801-93CD-174F-B852-C3CC2ADAFE72}" srcOrd="0" destOrd="0" presId="urn:microsoft.com/office/officeart/2005/8/layout/lProcess3"/>
    <dgm:cxn modelId="{766E60C4-043B-2C44-B3F3-20BACC6E16D7}" type="presOf" srcId="{EE2EB04C-F005-B54E-90DD-CFBF02B110BE}" destId="{4FDD67AB-7299-1D41-B9C3-EF22830C6FD8}" srcOrd="0" destOrd="0" presId="urn:microsoft.com/office/officeart/2005/8/layout/lProcess3"/>
    <dgm:cxn modelId="{AE3D78D1-1F73-0E4E-BC42-D4DC11A6F6EA}" type="presOf" srcId="{C972057E-7543-D540-9688-832DAD3CDFF9}" destId="{A594D36A-C250-DC49-A2E0-BAEB0BE5BB13}" srcOrd="0" destOrd="0" presId="urn:microsoft.com/office/officeart/2005/8/layout/lProcess3"/>
    <dgm:cxn modelId="{90A829D4-4277-344D-9A89-5CCD4AFC9906}" type="presOf" srcId="{A29013F3-D9B8-3C4D-8409-A0E130E9899A}" destId="{2719B31D-4182-2142-B476-ECFAF9E37D20}" srcOrd="0" destOrd="0" presId="urn:microsoft.com/office/officeart/2005/8/layout/lProcess3"/>
    <dgm:cxn modelId="{6376AADE-8965-C84E-9E77-E424F68BC7DB}" srcId="{0B26C88E-BE1E-FC4C-BE1C-E1E37417A0F5}" destId="{EE2EB04C-F005-B54E-90DD-CFBF02B110BE}" srcOrd="0" destOrd="0" parTransId="{D5C9B488-2C17-CF4D-AB0E-C346DEA17266}" sibTransId="{370E7B57-4971-D84E-AF0B-18F80D5D2C4A}"/>
    <dgm:cxn modelId="{CF7996ED-1FFB-4248-AD36-17A75B43296D}" srcId="{0B26C88E-BE1E-FC4C-BE1C-E1E37417A0F5}" destId="{278B126A-6D9C-3941-92BC-AE942776C01C}" srcOrd="1" destOrd="0" parTransId="{9E1CD890-039A-3D42-BB24-817994F5D23E}" sibTransId="{B41A0B9F-BED7-ED46-96E0-3D6856A0E6CA}"/>
    <dgm:cxn modelId="{03CE4DF5-5B7F-BE45-83D8-9077DB4DCB18}" type="presOf" srcId="{0B26C88E-BE1E-FC4C-BE1C-E1E37417A0F5}" destId="{959ECF03-E61D-294E-AF4D-A17C3E9B3E62}" srcOrd="0" destOrd="0" presId="urn:microsoft.com/office/officeart/2005/8/layout/lProcess3"/>
    <dgm:cxn modelId="{0AE749A6-C4BE-6F44-9DD5-1881DBE88575}" type="presParOf" srcId="{A594D36A-C250-DC49-A2E0-BAEB0BE5BB13}" destId="{2ADCA0D9-058D-B541-AC16-F5AE5C2FC2BE}" srcOrd="0" destOrd="0" presId="urn:microsoft.com/office/officeart/2005/8/layout/lProcess3"/>
    <dgm:cxn modelId="{1228894D-2C8E-F64B-9156-D7C3461C5154}" type="presParOf" srcId="{2ADCA0D9-058D-B541-AC16-F5AE5C2FC2BE}" destId="{6CBA9034-453A-E148-BB25-C1B72F053F45}" srcOrd="0" destOrd="0" presId="urn:microsoft.com/office/officeart/2005/8/layout/lProcess3"/>
    <dgm:cxn modelId="{563B5842-84C8-FA42-85F5-AE47AF244A42}" type="presParOf" srcId="{2ADCA0D9-058D-B541-AC16-F5AE5C2FC2BE}" destId="{520E8EF7-23C1-7F42-9C07-4013F8435858}" srcOrd="1" destOrd="0" presId="urn:microsoft.com/office/officeart/2005/8/layout/lProcess3"/>
    <dgm:cxn modelId="{5A7CDFF6-8246-8249-929F-E5E44F5CDB5C}" type="presParOf" srcId="{2ADCA0D9-058D-B541-AC16-F5AE5C2FC2BE}" destId="{D69612F7-28C3-534D-91E9-3104FD68DE74}" srcOrd="2" destOrd="0" presId="urn:microsoft.com/office/officeart/2005/8/layout/lProcess3"/>
    <dgm:cxn modelId="{D73451BA-2E6E-414C-9202-8BB6FDBF2ACA}" type="presParOf" srcId="{2ADCA0D9-058D-B541-AC16-F5AE5C2FC2BE}" destId="{11CE1096-8564-A54B-B755-8C548F582E2A}" srcOrd="3" destOrd="0" presId="urn:microsoft.com/office/officeart/2005/8/layout/lProcess3"/>
    <dgm:cxn modelId="{BDBDD3C7-BA1C-9147-A8CD-08E989FD0AAC}" type="presParOf" srcId="{2ADCA0D9-058D-B541-AC16-F5AE5C2FC2BE}" destId="{83C19442-EDA9-174C-93DE-ABF3B4A88C19}" srcOrd="4" destOrd="0" presId="urn:microsoft.com/office/officeart/2005/8/layout/lProcess3"/>
    <dgm:cxn modelId="{05CFB3E8-48F8-B74A-9F92-1929D51C11FE}" type="presParOf" srcId="{A594D36A-C250-DC49-A2E0-BAEB0BE5BB13}" destId="{71F5648A-6604-9348-A10B-D966D33AD1E8}" srcOrd="1" destOrd="0" presId="urn:microsoft.com/office/officeart/2005/8/layout/lProcess3"/>
    <dgm:cxn modelId="{C23A9FC5-ACFF-8E4A-B038-573FE57E019B}" type="presParOf" srcId="{A594D36A-C250-DC49-A2E0-BAEB0BE5BB13}" destId="{B670BEB3-0AF9-AC49-96AA-EBFCC9DF9926}" srcOrd="2" destOrd="0" presId="urn:microsoft.com/office/officeart/2005/8/layout/lProcess3"/>
    <dgm:cxn modelId="{9124F6BC-20C1-6642-9EC0-0F1D80782D93}" type="presParOf" srcId="{B670BEB3-0AF9-AC49-96AA-EBFCC9DF9926}" destId="{39E4523F-14C2-8042-9D41-E1910DBC9955}" srcOrd="0" destOrd="0" presId="urn:microsoft.com/office/officeart/2005/8/layout/lProcess3"/>
    <dgm:cxn modelId="{18EFBA50-E19C-5C45-A8B3-A0EF8EE6037B}" type="presParOf" srcId="{B670BEB3-0AF9-AC49-96AA-EBFCC9DF9926}" destId="{90845649-CAAE-634B-ACEE-289E21929E12}" srcOrd="1" destOrd="0" presId="urn:microsoft.com/office/officeart/2005/8/layout/lProcess3"/>
    <dgm:cxn modelId="{13F2AD15-0F00-6540-AAD4-9635AC1468C5}" type="presParOf" srcId="{B670BEB3-0AF9-AC49-96AA-EBFCC9DF9926}" destId="{2719B31D-4182-2142-B476-ECFAF9E37D20}" srcOrd="2" destOrd="0" presId="urn:microsoft.com/office/officeart/2005/8/layout/lProcess3"/>
    <dgm:cxn modelId="{E10C38A4-8C6B-1340-A2AB-886C80DDD6EE}" type="presParOf" srcId="{B670BEB3-0AF9-AC49-96AA-EBFCC9DF9926}" destId="{EB630169-A523-914E-AAC6-FEF397BAA741}" srcOrd="3" destOrd="0" presId="urn:microsoft.com/office/officeart/2005/8/layout/lProcess3"/>
    <dgm:cxn modelId="{C33A709D-00B6-544C-83A0-D7BFC9E05C0C}" type="presParOf" srcId="{B670BEB3-0AF9-AC49-96AA-EBFCC9DF9926}" destId="{38919540-C79B-AF4E-B02C-91F115A95E41}" srcOrd="4" destOrd="0" presId="urn:microsoft.com/office/officeart/2005/8/layout/lProcess3"/>
    <dgm:cxn modelId="{7D71ACAF-CFF0-F644-AE39-CACBC75E0A84}" type="presParOf" srcId="{A594D36A-C250-DC49-A2E0-BAEB0BE5BB13}" destId="{805649A4-77D7-AF4D-97EF-10214A5C5AFF}" srcOrd="3" destOrd="0" presId="urn:microsoft.com/office/officeart/2005/8/layout/lProcess3"/>
    <dgm:cxn modelId="{9964B10D-86DA-9141-8B9E-5E86F924BF77}" type="presParOf" srcId="{A594D36A-C250-DC49-A2E0-BAEB0BE5BB13}" destId="{DA7B909C-992A-DD41-B5BE-C6E3DBCBE758}" srcOrd="4" destOrd="0" presId="urn:microsoft.com/office/officeart/2005/8/layout/lProcess3"/>
    <dgm:cxn modelId="{3D68B97A-8D7B-C649-9B05-05AF8100E20C}" type="presParOf" srcId="{DA7B909C-992A-DD41-B5BE-C6E3DBCBE758}" destId="{959ECF03-E61D-294E-AF4D-A17C3E9B3E62}" srcOrd="0" destOrd="0" presId="urn:microsoft.com/office/officeart/2005/8/layout/lProcess3"/>
    <dgm:cxn modelId="{CE8656CC-FF44-B847-88D0-4817A932E022}" type="presParOf" srcId="{DA7B909C-992A-DD41-B5BE-C6E3DBCBE758}" destId="{C337E6DE-313E-054E-B9AA-E203F95BC1E6}" srcOrd="1" destOrd="0" presId="urn:microsoft.com/office/officeart/2005/8/layout/lProcess3"/>
    <dgm:cxn modelId="{26546933-F459-664A-9ABC-1609A089A0A5}" type="presParOf" srcId="{DA7B909C-992A-DD41-B5BE-C6E3DBCBE758}" destId="{4FDD67AB-7299-1D41-B9C3-EF22830C6FD8}" srcOrd="2" destOrd="0" presId="urn:microsoft.com/office/officeart/2005/8/layout/lProcess3"/>
    <dgm:cxn modelId="{25430CA7-CFA4-2A4A-9689-646E27D7B82F}" type="presParOf" srcId="{DA7B909C-992A-DD41-B5BE-C6E3DBCBE758}" destId="{8E0D6473-7C0A-384A-91B9-8EBE997E1ED3}" srcOrd="3" destOrd="0" presId="urn:microsoft.com/office/officeart/2005/8/layout/lProcess3"/>
    <dgm:cxn modelId="{DFE593D3-4AE4-6D4C-8E7A-83D81A1A0BE3}" type="presParOf" srcId="{DA7B909C-992A-DD41-B5BE-C6E3DBCBE758}" destId="{03399801-93CD-174F-B852-C3CC2ADAFE72}" srcOrd="4"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FBF2A2E-0E31-4592-B6D8-22FFC13E1201}"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844363AE-2E9E-4CB5-9093-F575C5617690}">
      <dgm:prSet/>
      <dgm:spPr/>
      <dgm:t>
        <a:bodyPr/>
        <a:lstStyle/>
        <a:p>
          <a:pPr>
            <a:lnSpc>
              <a:spcPct val="100000"/>
            </a:lnSpc>
          </a:pPr>
          <a:r>
            <a:rPr lang="en-US" b="1"/>
            <a:t>Understanding Stakeholder Social Mission Priorities (19-20)</a:t>
          </a:r>
        </a:p>
      </dgm:t>
    </dgm:pt>
    <dgm:pt modelId="{758A479C-2EAA-422A-B8D2-7AE652E4B7F1}" type="parTrans" cxnId="{939AA5F8-5CB9-4A3C-8B68-46DDD9488E09}">
      <dgm:prSet/>
      <dgm:spPr/>
      <dgm:t>
        <a:bodyPr/>
        <a:lstStyle/>
        <a:p>
          <a:endParaRPr lang="en-US"/>
        </a:p>
      </dgm:t>
    </dgm:pt>
    <dgm:pt modelId="{07B7280C-5A5A-479D-BB6B-6A67383D65D2}" type="sibTrans" cxnId="{939AA5F8-5CB9-4A3C-8B68-46DDD9488E09}">
      <dgm:prSet/>
      <dgm:spPr/>
      <dgm:t>
        <a:bodyPr/>
        <a:lstStyle/>
        <a:p>
          <a:pPr>
            <a:lnSpc>
              <a:spcPct val="100000"/>
            </a:lnSpc>
          </a:pPr>
          <a:endParaRPr lang="en-US"/>
        </a:p>
      </dgm:t>
    </dgm:pt>
    <dgm:pt modelId="{704B0E9A-495E-4ADF-83DC-0AEC551F81CB}">
      <dgm:prSet/>
      <dgm:spPr/>
      <dgm:t>
        <a:bodyPr/>
        <a:lstStyle/>
        <a:p>
          <a:pPr>
            <a:lnSpc>
              <a:spcPct val="100000"/>
            </a:lnSpc>
          </a:pPr>
          <a:r>
            <a:rPr lang="en-US" b="1"/>
            <a:t>Understanding the Impact of COVID-19 on Medical School Pathway Programs (20-21)</a:t>
          </a:r>
        </a:p>
      </dgm:t>
    </dgm:pt>
    <dgm:pt modelId="{7C670B23-86E9-4451-BB92-BA1EC95C4BB7}" type="parTrans" cxnId="{95C5AFAC-8333-4ADD-9133-7B2A6E111567}">
      <dgm:prSet/>
      <dgm:spPr/>
      <dgm:t>
        <a:bodyPr/>
        <a:lstStyle/>
        <a:p>
          <a:endParaRPr lang="en-US"/>
        </a:p>
      </dgm:t>
    </dgm:pt>
    <dgm:pt modelId="{916C073F-6CE1-4DC7-929A-8C3E77197DB8}" type="sibTrans" cxnId="{95C5AFAC-8333-4ADD-9133-7B2A6E111567}">
      <dgm:prSet/>
      <dgm:spPr/>
      <dgm:t>
        <a:bodyPr/>
        <a:lstStyle/>
        <a:p>
          <a:pPr>
            <a:lnSpc>
              <a:spcPct val="100000"/>
            </a:lnSpc>
          </a:pPr>
          <a:endParaRPr lang="en-US"/>
        </a:p>
      </dgm:t>
    </dgm:pt>
    <dgm:pt modelId="{04DDC9A1-61BE-4F10-AE86-BC899651F5C1}">
      <dgm:prSet/>
      <dgm:spPr/>
      <dgm:t>
        <a:bodyPr/>
        <a:lstStyle/>
        <a:p>
          <a:pPr>
            <a:lnSpc>
              <a:spcPct val="100000"/>
            </a:lnSpc>
          </a:pPr>
          <a:r>
            <a:rPr lang="en-US" b="1" dirty="0"/>
            <a:t>Medical School Social Mission association with Residency Systems-Based Practice Performance (21-22)</a:t>
          </a:r>
        </a:p>
      </dgm:t>
    </dgm:pt>
    <dgm:pt modelId="{D1814EBD-532C-4E1D-9C67-E5BDA22E085D}" type="parTrans" cxnId="{7F3A42E3-F517-483D-A634-D2A5E7E2A134}">
      <dgm:prSet/>
      <dgm:spPr/>
      <dgm:t>
        <a:bodyPr/>
        <a:lstStyle/>
        <a:p>
          <a:endParaRPr lang="en-US"/>
        </a:p>
      </dgm:t>
    </dgm:pt>
    <dgm:pt modelId="{D57BA24F-0D79-4779-BA28-E2D7F3F363A7}" type="sibTrans" cxnId="{7F3A42E3-F517-483D-A634-D2A5E7E2A134}">
      <dgm:prSet/>
      <dgm:spPr/>
      <dgm:t>
        <a:bodyPr/>
        <a:lstStyle/>
        <a:p>
          <a:endParaRPr lang="en-US"/>
        </a:p>
      </dgm:t>
    </dgm:pt>
    <dgm:pt modelId="{6AEBA9D8-F0DA-4542-A9B9-BC3AF164507F}">
      <dgm:prSet/>
      <dgm:spPr/>
      <dgm:t>
        <a:bodyPr/>
        <a:lstStyle/>
        <a:p>
          <a:pPr>
            <a:lnSpc>
              <a:spcPct val="100000"/>
            </a:lnSpc>
          </a:pPr>
          <a:r>
            <a:rPr lang="en-US" b="1"/>
            <a:t>Social Mission in Health Professions Accreditation (19-20)</a:t>
          </a:r>
        </a:p>
      </dgm:t>
    </dgm:pt>
    <dgm:pt modelId="{15CEE5A4-9571-1C42-AF8E-4FBEB5BD0DE7}" type="parTrans" cxnId="{9FBB8D87-A332-1344-B4A1-CA42B501846E}">
      <dgm:prSet/>
      <dgm:spPr/>
      <dgm:t>
        <a:bodyPr/>
        <a:lstStyle/>
        <a:p>
          <a:endParaRPr lang="en-US"/>
        </a:p>
      </dgm:t>
    </dgm:pt>
    <dgm:pt modelId="{509BA4F5-1E8F-7844-AD71-E0B5CE0A8B24}" type="sibTrans" cxnId="{9FBB8D87-A332-1344-B4A1-CA42B501846E}">
      <dgm:prSet/>
      <dgm:spPr/>
      <dgm:t>
        <a:bodyPr/>
        <a:lstStyle/>
        <a:p>
          <a:pPr>
            <a:lnSpc>
              <a:spcPct val="100000"/>
            </a:lnSpc>
          </a:pPr>
          <a:endParaRPr lang="en-US"/>
        </a:p>
      </dgm:t>
    </dgm:pt>
    <dgm:pt modelId="{713BA463-728A-47E3-AC89-21C529EFAD0C}" type="pres">
      <dgm:prSet presAssocID="{8FBF2A2E-0E31-4592-B6D8-22FFC13E1201}" presName="root" presStyleCnt="0">
        <dgm:presLayoutVars>
          <dgm:dir/>
          <dgm:resizeHandles val="exact"/>
        </dgm:presLayoutVars>
      </dgm:prSet>
      <dgm:spPr/>
    </dgm:pt>
    <dgm:pt modelId="{E2D02749-BADE-47E8-8CE2-B14DE44F6DF2}" type="pres">
      <dgm:prSet presAssocID="{8FBF2A2E-0E31-4592-B6D8-22FFC13E1201}" presName="container" presStyleCnt="0">
        <dgm:presLayoutVars>
          <dgm:dir/>
          <dgm:resizeHandles val="exact"/>
        </dgm:presLayoutVars>
      </dgm:prSet>
      <dgm:spPr/>
    </dgm:pt>
    <dgm:pt modelId="{CF5D1405-7C0D-4384-B348-C080A81ACBF5}" type="pres">
      <dgm:prSet presAssocID="{844363AE-2E9E-4CB5-9093-F575C5617690}" presName="compNode" presStyleCnt="0"/>
      <dgm:spPr/>
    </dgm:pt>
    <dgm:pt modelId="{DD416CAD-EDC0-44C8-A8FF-E64D2F5D330D}" type="pres">
      <dgm:prSet presAssocID="{844363AE-2E9E-4CB5-9093-F575C5617690}" presName="iconBgRect" presStyleLbl="bgShp" presStyleIdx="0" presStyleCnt="4"/>
      <dgm:spPr/>
    </dgm:pt>
    <dgm:pt modelId="{60A17CE6-C86B-44F6-8CA4-413EEA0A24A9}" type="pres">
      <dgm:prSet presAssocID="{844363AE-2E9E-4CB5-9093-F575C5617690}"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ers"/>
        </a:ext>
      </dgm:extLst>
    </dgm:pt>
    <dgm:pt modelId="{A7636820-6406-47E3-9A50-DC62DCE47192}" type="pres">
      <dgm:prSet presAssocID="{844363AE-2E9E-4CB5-9093-F575C5617690}" presName="spaceRect" presStyleCnt="0"/>
      <dgm:spPr/>
    </dgm:pt>
    <dgm:pt modelId="{1CF45D60-142E-4761-BFC8-995C8DD75667}" type="pres">
      <dgm:prSet presAssocID="{844363AE-2E9E-4CB5-9093-F575C5617690}" presName="textRect" presStyleLbl="revTx" presStyleIdx="0" presStyleCnt="4">
        <dgm:presLayoutVars>
          <dgm:chMax val="1"/>
          <dgm:chPref val="1"/>
        </dgm:presLayoutVars>
      </dgm:prSet>
      <dgm:spPr/>
    </dgm:pt>
    <dgm:pt modelId="{8DF373B2-1E5B-4B86-88BB-FFAA7C800288}" type="pres">
      <dgm:prSet presAssocID="{07B7280C-5A5A-479D-BB6B-6A67383D65D2}" presName="sibTrans" presStyleLbl="sibTrans2D1" presStyleIdx="0" presStyleCnt="0"/>
      <dgm:spPr/>
    </dgm:pt>
    <dgm:pt modelId="{7299829C-06A6-4F31-8274-2F0182AB7473}" type="pres">
      <dgm:prSet presAssocID="{6AEBA9D8-F0DA-4542-A9B9-BC3AF164507F}" presName="compNode" presStyleCnt="0"/>
      <dgm:spPr/>
    </dgm:pt>
    <dgm:pt modelId="{1F5C97EE-C088-4411-A7E3-521C0AD37453}" type="pres">
      <dgm:prSet presAssocID="{6AEBA9D8-F0DA-4542-A9B9-BC3AF164507F}" presName="iconBgRect" presStyleLbl="bgShp" presStyleIdx="1" presStyleCnt="4"/>
      <dgm:spPr/>
    </dgm:pt>
    <dgm:pt modelId="{879FC765-9C3A-4E35-8F50-7536FBFA71FE}" type="pres">
      <dgm:prSet presAssocID="{6AEBA9D8-F0DA-4542-A9B9-BC3AF164507F}"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ospital"/>
        </a:ext>
      </dgm:extLst>
    </dgm:pt>
    <dgm:pt modelId="{54DFE4F3-94B2-45D8-926A-B294126AC194}" type="pres">
      <dgm:prSet presAssocID="{6AEBA9D8-F0DA-4542-A9B9-BC3AF164507F}" presName="spaceRect" presStyleCnt="0"/>
      <dgm:spPr/>
    </dgm:pt>
    <dgm:pt modelId="{2B48CE53-4CD8-42CD-8542-C362F58382B3}" type="pres">
      <dgm:prSet presAssocID="{6AEBA9D8-F0DA-4542-A9B9-BC3AF164507F}" presName="textRect" presStyleLbl="revTx" presStyleIdx="1" presStyleCnt="4">
        <dgm:presLayoutVars>
          <dgm:chMax val="1"/>
          <dgm:chPref val="1"/>
        </dgm:presLayoutVars>
      </dgm:prSet>
      <dgm:spPr/>
    </dgm:pt>
    <dgm:pt modelId="{539429C6-A962-4027-B00A-9A9AA2CAA955}" type="pres">
      <dgm:prSet presAssocID="{509BA4F5-1E8F-7844-AD71-E0B5CE0A8B24}" presName="sibTrans" presStyleLbl="sibTrans2D1" presStyleIdx="0" presStyleCnt="0"/>
      <dgm:spPr/>
    </dgm:pt>
    <dgm:pt modelId="{7F45A117-A14F-47A4-AAE6-4A84D6C1CDB7}" type="pres">
      <dgm:prSet presAssocID="{704B0E9A-495E-4ADF-83DC-0AEC551F81CB}" presName="compNode" presStyleCnt="0"/>
      <dgm:spPr/>
    </dgm:pt>
    <dgm:pt modelId="{8B7255F2-67C8-408F-A388-20E1374272B4}" type="pres">
      <dgm:prSet presAssocID="{704B0E9A-495E-4ADF-83DC-0AEC551F81CB}" presName="iconBgRect" presStyleLbl="bgShp" presStyleIdx="2" presStyleCnt="4"/>
      <dgm:spPr/>
    </dgm:pt>
    <dgm:pt modelId="{9264F7C7-FD8F-4501-9991-D3C012A8FD2B}" type="pres">
      <dgm:prSet presAssocID="{704B0E9A-495E-4ADF-83DC-0AEC551F81CB}"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raduation Cap"/>
        </a:ext>
      </dgm:extLst>
    </dgm:pt>
    <dgm:pt modelId="{75C903BE-25EE-4195-A0AB-A1F7748B7483}" type="pres">
      <dgm:prSet presAssocID="{704B0E9A-495E-4ADF-83DC-0AEC551F81CB}" presName="spaceRect" presStyleCnt="0"/>
      <dgm:spPr/>
    </dgm:pt>
    <dgm:pt modelId="{7BC4FFD9-E127-4C11-854C-E43DFFB0CDC1}" type="pres">
      <dgm:prSet presAssocID="{704B0E9A-495E-4ADF-83DC-0AEC551F81CB}" presName="textRect" presStyleLbl="revTx" presStyleIdx="2" presStyleCnt="4">
        <dgm:presLayoutVars>
          <dgm:chMax val="1"/>
          <dgm:chPref val="1"/>
        </dgm:presLayoutVars>
      </dgm:prSet>
      <dgm:spPr/>
    </dgm:pt>
    <dgm:pt modelId="{6F02E548-5B1C-4571-8D4F-8AD85945F87F}" type="pres">
      <dgm:prSet presAssocID="{916C073F-6CE1-4DC7-929A-8C3E77197DB8}" presName="sibTrans" presStyleLbl="sibTrans2D1" presStyleIdx="0" presStyleCnt="0"/>
      <dgm:spPr/>
    </dgm:pt>
    <dgm:pt modelId="{CBFF2FC6-617F-43B4-8D50-046FB44705AF}" type="pres">
      <dgm:prSet presAssocID="{04DDC9A1-61BE-4F10-AE86-BC899651F5C1}" presName="compNode" presStyleCnt="0"/>
      <dgm:spPr/>
    </dgm:pt>
    <dgm:pt modelId="{C47C20D9-769B-4EF5-8944-52A08A9F2DA3}" type="pres">
      <dgm:prSet presAssocID="{04DDC9A1-61BE-4F10-AE86-BC899651F5C1}" presName="iconBgRect" presStyleLbl="bgShp" presStyleIdx="3" presStyleCnt="4"/>
      <dgm:spPr/>
    </dgm:pt>
    <dgm:pt modelId="{DE788485-A539-480F-98C0-4926980C16E5}" type="pres">
      <dgm:prSet presAssocID="{04DDC9A1-61BE-4F10-AE86-BC899651F5C1}"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Diploma Roll"/>
        </a:ext>
      </dgm:extLst>
    </dgm:pt>
    <dgm:pt modelId="{32277325-51FB-4B87-AC73-D23E23010DAA}" type="pres">
      <dgm:prSet presAssocID="{04DDC9A1-61BE-4F10-AE86-BC899651F5C1}" presName="spaceRect" presStyleCnt="0"/>
      <dgm:spPr/>
    </dgm:pt>
    <dgm:pt modelId="{0F5F1150-AA87-4C94-A655-689FACCDF937}" type="pres">
      <dgm:prSet presAssocID="{04DDC9A1-61BE-4F10-AE86-BC899651F5C1}" presName="textRect" presStyleLbl="revTx" presStyleIdx="3" presStyleCnt="4">
        <dgm:presLayoutVars>
          <dgm:chMax val="1"/>
          <dgm:chPref val="1"/>
        </dgm:presLayoutVars>
      </dgm:prSet>
      <dgm:spPr/>
    </dgm:pt>
  </dgm:ptLst>
  <dgm:cxnLst>
    <dgm:cxn modelId="{CC897D21-9232-CC40-9A5E-E2E1B1E85AE5}" type="presOf" srcId="{844363AE-2E9E-4CB5-9093-F575C5617690}" destId="{1CF45D60-142E-4761-BFC8-995C8DD75667}" srcOrd="0" destOrd="0" presId="urn:microsoft.com/office/officeart/2018/2/layout/IconCircleList"/>
    <dgm:cxn modelId="{A6565C2F-B86F-0946-A0E8-754BEA5597B3}" type="presOf" srcId="{916C073F-6CE1-4DC7-929A-8C3E77197DB8}" destId="{6F02E548-5B1C-4571-8D4F-8AD85945F87F}" srcOrd="0" destOrd="0" presId="urn:microsoft.com/office/officeart/2018/2/layout/IconCircleList"/>
    <dgm:cxn modelId="{4360F756-F03F-7B4E-90F9-AFFC99D300AD}" type="presOf" srcId="{04DDC9A1-61BE-4F10-AE86-BC899651F5C1}" destId="{0F5F1150-AA87-4C94-A655-689FACCDF937}" srcOrd="0" destOrd="0" presId="urn:microsoft.com/office/officeart/2018/2/layout/IconCircleList"/>
    <dgm:cxn modelId="{AF77B47F-2354-9448-AF63-D59B7C8681E5}" type="presOf" srcId="{8FBF2A2E-0E31-4592-B6D8-22FFC13E1201}" destId="{713BA463-728A-47E3-AC89-21C529EFAD0C}" srcOrd="0" destOrd="0" presId="urn:microsoft.com/office/officeart/2018/2/layout/IconCircleList"/>
    <dgm:cxn modelId="{9FBB8D87-A332-1344-B4A1-CA42B501846E}" srcId="{8FBF2A2E-0E31-4592-B6D8-22FFC13E1201}" destId="{6AEBA9D8-F0DA-4542-A9B9-BC3AF164507F}" srcOrd="1" destOrd="0" parTransId="{15CEE5A4-9571-1C42-AF8E-4FBEB5BD0DE7}" sibTransId="{509BA4F5-1E8F-7844-AD71-E0B5CE0A8B24}"/>
    <dgm:cxn modelId="{E23D7888-7CC6-0447-B535-71478CEC01C9}" type="presOf" srcId="{704B0E9A-495E-4ADF-83DC-0AEC551F81CB}" destId="{7BC4FFD9-E127-4C11-854C-E43DFFB0CDC1}" srcOrd="0" destOrd="0" presId="urn:microsoft.com/office/officeart/2018/2/layout/IconCircleList"/>
    <dgm:cxn modelId="{5B8F429D-9A4D-AC43-9063-4EB7729A1AD3}" type="presOf" srcId="{6AEBA9D8-F0DA-4542-A9B9-BC3AF164507F}" destId="{2B48CE53-4CD8-42CD-8542-C362F58382B3}" srcOrd="0" destOrd="0" presId="urn:microsoft.com/office/officeart/2018/2/layout/IconCircleList"/>
    <dgm:cxn modelId="{5C4AF9A8-9215-5B41-BA86-530FD5F95C63}" type="presOf" srcId="{07B7280C-5A5A-479D-BB6B-6A67383D65D2}" destId="{8DF373B2-1E5B-4B86-88BB-FFAA7C800288}" srcOrd="0" destOrd="0" presId="urn:microsoft.com/office/officeart/2018/2/layout/IconCircleList"/>
    <dgm:cxn modelId="{95C5AFAC-8333-4ADD-9133-7B2A6E111567}" srcId="{8FBF2A2E-0E31-4592-B6D8-22FFC13E1201}" destId="{704B0E9A-495E-4ADF-83DC-0AEC551F81CB}" srcOrd="2" destOrd="0" parTransId="{7C670B23-86E9-4451-BB92-BA1EC95C4BB7}" sibTransId="{916C073F-6CE1-4DC7-929A-8C3E77197DB8}"/>
    <dgm:cxn modelId="{F9F1B8DB-FECA-1346-AA47-3C69EC7A106C}" type="presOf" srcId="{509BA4F5-1E8F-7844-AD71-E0B5CE0A8B24}" destId="{539429C6-A962-4027-B00A-9A9AA2CAA955}" srcOrd="0" destOrd="0" presId="urn:microsoft.com/office/officeart/2018/2/layout/IconCircleList"/>
    <dgm:cxn modelId="{7F3A42E3-F517-483D-A634-D2A5E7E2A134}" srcId="{8FBF2A2E-0E31-4592-B6D8-22FFC13E1201}" destId="{04DDC9A1-61BE-4F10-AE86-BC899651F5C1}" srcOrd="3" destOrd="0" parTransId="{D1814EBD-532C-4E1D-9C67-E5BDA22E085D}" sibTransId="{D57BA24F-0D79-4779-BA28-E2D7F3F363A7}"/>
    <dgm:cxn modelId="{939AA5F8-5CB9-4A3C-8B68-46DDD9488E09}" srcId="{8FBF2A2E-0E31-4592-B6D8-22FFC13E1201}" destId="{844363AE-2E9E-4CB5-9093-F575C5617690}" srcOrd="0" destOrd="0" parTransId="{758A479C-2EAA-422A-B8D2-7AE652E4B7F1}" sibTransId="{07B7280C-5A5A-479D-BB6B-6A67383D65D2}"/>
    <dgm:cxn modelId="{BC082FEE-00A0-E549-B329-3BF7B1805C79}" type="presParOf" srcId="{713BA463-728A-47E3-AC89-21C529EFAD0C}" destId="{E2D02749-BADE-47E8-8CE2-B14DE44F6DF2}" srcOrd="0" destOrd="0" presId="urn:microsoft.com/office/officeart/2018/2/layout/IconCircleList"/>
    <dgm:cxn modelId="{1F6B903A-B2C5-2E42-94B4-7E94C8FFCC4E}" type="presParOf" srcId="{E2D02749-BADE-47E8-8CE2-B14DE44F6DF2}" destId="{CF5D1405-7C0D-4384-B348-C080A81ACBF5}" srcOrd="0" destOrd="0" presId="urn:microsoft.com/office/officeart/2018/2/layout/IconCircleList"/>
    <dgm:cxn modelId="{7F4FA85D-54B2-0248-840B-CBDEB1FBBC59}" type="presParOf" srcId="{CF5D1405-7C0D-4384-B348-C080A81ACBF5}" destId="{DD416CAD-EDC0-44C8-A8FF-E64D2F5D330D}" srcOrd="0" destOrd="0" presId="urn:microsoft.com/office/officeart/2018/2/layout/IconCircleList"/>
    <dgm:cxn modelId="{BD11180D-078A-BF44-A1E4-17F913372B67}" type="presParOf" srcId="{CF5D1405-7C0D-4384-B348-C080A81ACBF5}" destId="{60A17CE6-C86B-44F6-8CA4-413EEA0A24A9}" srcOrd="1" destOrd="0" presId="urn:microsoft.com/office/officeart/2018/2/layout/IconCircleList"/>
    <dgm:cxn modelId="{F465874A-1F06-FC41-A903-1EACA4A8732A}" type="presParOf" srcId="{CF5D1405-7C0D-4384-B348-C080A81ACBF5}" destId="{A7636820-6406-47E3-9A50-DC62DCE47192}" srcOrd="2" destOrd="0" presId="urn:microsoft.com/office/officeart/2018/2/layout/IconCircleList"/>
    <dgm:cxn modelId="{15F76213-8E06-DF4B-BC1F-E54640FBEBC6}" type="presParOf" srcId="{CF5D1405-7C0D-4384-B348-C080A81ACBF5}" destId="{1CF45D60-142E-4761-BFC8-995C8DD75667}" srcOrd="3" destOrd="0" presId="urn:microsoft.com/office/officeart/2018/2/layout/IconCircleList"/>
    <dgm:cxn modelId="{0C817765-6BA9-6C41-AE0E-0586DE26A02B}" type="presParOf" srcId="{E2D02749-BADE-47E8-8CE2-B14DE44F6DF2}" destId="{8DF373B2-1E5B-4B86-88BB-FFAA7C800288}" srcOrd="1" destOrd="0" presId="urn:microsoft.com/office/officeart/2018/2/layout/IconCircleList"/>
    <dgm:cxn modelId="{6E4CE20B-4B33-1D4D-A5E1-D44622C1E7FA}" type="presParOf" srcId="{E2D02749-BADE-47E8-8CE2-B14DE44F6DF2}" destId="{7299829C-06A6-4F31-8274-2F0182AB7473}" srcOrd="2" destOrd="0" presId="urn:microsoft.com/office/officeart/2018/2/layout/IconCircleList"/>
    <dgm:cxn modelId="{5775B892-D791-4F4D-A8BC-8760186185A9}" type="presParOf" srcId="{7299829C-06A6-4F31-8274-2F0182AB7473}" destId="{1F5C97EE-C088-4411-A7E3-521C0AD37453}" srcOrd="0" destOrd="0" presId="urn:microsoft.com/office/officeart/2018/2/layout/IconCircleList"/>
    <dgm:cxn modelId="{457CB457-C3B4-AF43-AC1A-2E1F1872C9A4}" type="presParOf" srcId="{7299829C-06A6-4F31-8274-2F0182AB7473}" destId="{879FC765-9C3A-4E35-8F50-7536FBFA71FE}" srcOrd="1" destOrd="0" presId="urn:microsoft.com/office/officeart/2018/2/layout/IconCircleList"/>
    <dgm:cxn modelId="{658C7457-9ED0-784B-AAC0-A7581D237B4D}" type="presParOf" srcId="{7299829C-06A6-4F31-8274-2F0182AB7473}" destId="{54DFE4F3-94B2-45D8-926A-B294126AC194}" srcOrd="2" destOrd="0" presId="urn:microsoft.com/office/officeart/2018/2/layout/IconCircleList"/>
    <dgm:cxn modelId="{12CD20FF-D7B7-594D-8781-867A3CFDB0AF}" type="presParOf" srcId="{7299829C-06A6-4F31-8274-2F0182AB7473}" destId="{2B48CE53-4CD8-42CD-8542-C362F58382B3}" srcOrd="3" destOrd="0" presId="urn:microsoft.com/office/officeart/2018/2/layout/IconCircleList"/>
    <dgm:cxn modelId="{6D909B0E-C354-2948-91A4-1525755E5E15}" type="presParOf" srcId="{E2D02749-BADE-47E8-8CE2-B14DE44F6DF2}" destId="{539429C6-A962-4027-B00A-9A9AA2CAA955}" srcOrd="3" destOrd="0" presId="urn:microsoft.com/office/officeart/2018/2/layout/IconCircleList"/>
    <dgm:cxn modelId="{59C45988-FE7D-574F-B387-585657B486BD}" type="presParOf" srcId="{E2D02749-BADE-47E8-8CE2-B14DE44F6DF2}" destId="{7F45A117-A14F-47A4-AAE6-4A84D6C1CDB7}" srcOrd="4" destOrd="0" presId="urn:microsoft.com/office/officeart/2018/2/layout/IconCircleList"/>
    <dgm:cxn modelId="{2C2F5D30-5C73-4445-BE65-6E4E4033326E}" type="presParOf" srcId="{7F45A117-A14F-47A4-AAE6-4A84D6C1CDB7}" destId="{8B7255F2-67C8-408F-A388-20E1374272B4}" srcOrd="0" destOrd="0" presId="urn:microsoft.com/office/officeart/2018/2/layout/IconCircleList"/>
    <dgm:cxn modelId="{5229445B-27E5-D248-AD86-A64F2E037A47}" type="presParOf" srcId="{7F45A117-A14F-47A4-AAE6-4A84D6C1CDB7}" destId="{9264F7C7-FD8F-4501-9991-D3C012A8FD2B}" srcOrd="1" destOrd="0" presId="urn:microsoft.com/office/officeart/2018/2/layout/IconCircleList"/>
    <dgm:cxn modelId="{B2C74DC3-DF17-A546-8D90-47DBB38DD749}" type="presParOf" srcId="{7F45A117-A14F-47A4-AAE6-4A84D6C1CDB7}" destId="{75C903BE-25EE-4195-A0AB-A1F7748B7483}" srcOrd="2" destOrd="0" presId="urn:microsoft.com/office/officeart/2018/2/layout/IconCircleList"/>
    <dgm:cxn modelId="{2D97D939-1CDC-2D4F-BC48-27D2D7F7D8D5}" type="presParOf" srcId="{7F45A117-A14F-47A4-AAE6-4A84D6C1CDB7}" destId="{7BC4FFD9-E127-4C11-854C-E43DFFB0CDC1}" srcOrd="3" destOrd="0" presId="urn:microsoft.com/office/officeart/2018/2/layout/IconCircleList"/>
    <dgm:cxn modelId="{3DD45308-178C-E147-8F65-317AC3E5C98A}" type="presParOf" srcId="{E2D02749-BADE-47E8-8CE2-B14DE44F6DF2}" destId="{6F02E548-5B1C-4571-8D4F-8AD85945F87F}" srcOrd="5" destOrd="0" presId="urn:microsoft.com/office/officeart/2018/2/layout/IconCircleList"/>
    <dgm:cxn modelId="{A35EF57A-6D5E-E048-9FF1-877AC426B9A5}" type="presParOf" srcId="{E2D02749-BADE-47E8-8CE2-B14DE44F6DF2}" destId="{CBFF2FC6-617F-43B4-8D50-046FB44705AF}" srcOrd="6" destOrd="0" presId="urn:microsoft.com/office/officeart/2018/2/layout/IconCircleList"/>
    <dgm:cxn modelId="{41304EBC-1BDA-AD44-BCF6-32FC95B592FD}" type="presParOf" srcId="{CBFF2FC6-617F-43B4-8D50-046FB44705AF}" destId="{C47C20D9-769B-4EF5-8944-52A08A9F2DA3}" srcOrd="0" destOrd="0" presId="urn:microsoft.com/office/officeart/2018/2/layout/IconCircleList"/>
    <dgm:cxn modelId="{B1ABB6B2-39AA-5F4E-8515-4501F5987239}" type="presParOf" srcId="{CBFF2FC6-617F-43B4-8D50-046FB44705AF}" destId="{DE788485-A539-480F-98C0-4926980C16E5}" srcOrd="1" destOrd="0" presId="urn:microsoft.com/office/officeart/2018/2/layout/IconCircleList"/>
    <dgm:cxn modelId="{D627220F-BC78-1546-951A-6B88CC90C7B6}" type="presParOf" srcId="{CBFF2FC6-617F-43B4-8D50-046FB44705AF}" destId="{32277325-51FB-4B87-AC73-D23E23010DAA}" srcOrd="2" destOrd="0" presId="urn:microsoft.com/office/officeart/2018/2/layout/IconCircleList"/>
    <dgm:cxn modelId="{5CC9A028-2709-D54E-8E60-91B98998230B}" type="presParOf" srcId="{CBFF2FC6-617F-43B4-8D50-046FB44705AF}" destId="{0F5F1150-AA87-4C94-A655-689FACCDF937}"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1BDD25B-6589-4E19-9271-0595FA01FEDD}" type="doc">
      <dgm:prSet loTypeId="urn:microsoft.com/office/officeart/2018/2/layout/IconVerticalSolidList" loCatId="icon" qsTypeId="urn:microsoft.com/office/officeart/2005/8/quickstyle/simple1" qsCatId="simple" csTypeId="urn:microsoft.com/office/officeart/2005/8/colors/accent5_2" csCatId="accent5" phldr="1"/>
      <dgm:spPr/>
      <dgm:t>
        <a:bodyPr/>
        <a:lstStyle/>
        <a:p>
          <a:endParaRPr lang="en-US"/>
        </a:p>
      </dgm:t>
    </dgm:pt>
    <dgm:pt modelId="{2D5CEE5C-EC4F-4807-9D77-FE4E35CD636B}">
      <dgm:prSet custT="1"/>
      <dgm:spPr/>
      <dgm:t>
        <a:bodyPr/>
        <a:lstStyle/>
        <a:p>
          <a:pPr>
            <a:lnSpc>
              <a:spcPct val="100000"/>
            </a:lnSpc>
          </a:pPr>
          <a:r>
            <a:rPr lang="en-US" sz="2400" dirty="0"/>
            <a:t>Fuel the </a:t>
          </a:r>
          <a:r>
            <a:rPr lang="en-US" sz="2400" b="1" dirty="0"/>
            <a:t>conversation</a:t>
          </a:r>
        </a:p>
      </dgm:t>
    </dgm:pt>
    <dgm:pt modelId="{64BB5C74-CBF1-4CD7-B134-829DDD382528}" type="parTrans" cxnId="{A371E51A-D9D6-4548-A506-41224B5804B8}">
      <dgm:prSet/>
      <dgm:spPr/>
      <dgm:t>
        <a:bodyPr/>
        <a:lstStyle/>
        <a:p>
          <a:endParaRPr lang="en-US"/>
        </a:p>
      </dgm:t>
    </dgm:pt>
    <dgm:pt modelId="{57F9CADC-A481-48B2-AEEB-12BCB9814700}" type="sibTrans" cxnId="{A371E51A-D9D6-4548-A506-41224B5804B8}">
      <dgm:prSet/>
      <dgm:spPr/>
      <dgm:t>
        <a:bodyPr/>
        <a:lstStyle/>
        <a:p>
          <a:endParaRPr lang="en-US"/>
        </a:p>
      </dgm:t>
    </dgm:pt>
    <dgm:pt modelId="{8EA8BD28-FAAA-470D-970C-5905896E2FB1}">
      <dgm:prSet custT="1"/>
      <dgm:spPr/>
      <dgm:t>
        <a:bodyPr/>
        <a:lstStyle/>
        <a:p>
          <a:pPr>
            <a:lnSpc>
              <a:spcPct val="100000"/>
            </a:lnSpc>
          </a:pPr>
          <a:r>
            <a:rPr lang="en-US" sz="2400" dirty="0"/>
            <a:t>Stimulate </a:t>
          </a:r>
          <a:r>
            <a:rPr lang="en-US" sz="2400" b="1" dirty="0"/>
            <a:t>interprofessional engagement</a:t>
          </a:r>
        </a:p>
      </dgm:t>
    </dgm:pt>
    <dgm:pt modelId="{98C86999-EAEE-456A-8693-FB4DF65D37C5}" type="parTrans" cxnId="{E4DAB243-4364-4364-A950-036D5C78430C}">
      <dgm:prSet/>
      <dgm:spPr/>
      <dgm:t>
        <a:bodyPr/>
        <a:lstStyle/>
        <a:p>
          <a:endParaRPr lang="en-US"/>
        </a:p>
      </dgm:t>
    </dgm:pt>
    <dgm:pt modelId="{BF5AE66F-A4B2-4B9D-9408-31EAD2ECD291}" type="sibTrans" cxnId="{E4DAB243-4364-4364-A950-036D5C78430C}">
      <dgm:prSet/>
      <dgm:spPr/>
      <dgm:t>
        <a:bodyPr/>
        <a:lstStyle/>
        <a:p>
          <a:endParaRPr lang="en-US"/>
        </a:p>
      </dgm:t>
    </dgm:pt>
    <dgm:pt modelId="{311421C5-B91A-4153-AFC2-13CA8F2ED544}">
      <dgm:prSet custT="1"/>
      <dgm:spPr/>
      <dgm:t>
        <a:bodyPr/>
        <a:lstStyle/>
        <a:p>
          <a:pPr>
            <a:lnSpc>
              <a:spcPct val="100000"/>
            </a:lnSpc>
          </a:pPr>
          <a:r>
            <a:rPr lang="en-US" sz="2400" dirty="0"/>
            <a:t>Provide </a:t>
          </a:r>
          <a:r>
            <a:rPr lang="en-US" sz="2400" b="1" dirty="0"/>
            <a:t>benchmarks</a:t>
          </a:r>
          <a:r>
            <a:rPr lang="en-US" sz="2400" dirty="0"/>
            <a:t> and learning opportunities</a:t>
          </a:r>
        </a:p>
      </dgm:t>
    </dgm:pt>
    <dgm:pt modelId="{FC045CFE-2925-4D39-9552-626144072BB9}" type="parTrans" cxnId="{B272A04E-5FF7-4560-BD3F-A7206EFBF181}">
      <dgm:prSet/>
      <dgm:spPr/>
      <dgm:t>
        <a:bodyPr/>
        <a:lstStyle/>
        <a:p>
          <a:endParaRPr lang="en-US"/>
        </a:p>
      </dgm:t>
    </dgm:pt>
    <dgm:pt modelId="{356BF0F4-22D8-4DD8-9762-76B32E8A7D98}" type="sibTrans" cxnId="{B272A04E-5FF7-4560-BD3F-A7206EFBF181}">
      <dgm:prSet/>
      <dgm:spPr/>
      <dgm:t>
        <a:bodyPr/>
        <a:lstStyle/>
        <a:p>
          <a:endParaRPr lang="en-US"/>
        </a:p>
      </dgm:t>
    </dgm:pt>
    <dgm:pt modelId="{A44845E6-A49A-4358-BF0F-EE321ED18CB0}">
      <dgm:prSet custT="1"/>
      <dgm:spPr/>
      <dgm:t>
        <a:bodyPr/>
        <a:lstStyle/>
        <a:p>
          <a:pPr>
            <a:lnSpc>
              <a:spcPct val="100000"/>
            </a:lnSpc>
          </a:pPr>
          <a:r>
            <a:rPr lang="en-US" sz="2400" dirty="0"/>
            <a:t>Promote </a:t>
          </a:r>
          <a:r>
            <a:rPr lang="en-US" sz="2400" b="1" dirty="0"/>
            <a:t>research</a:t>
          </a:r>
          <a:r>
            <a:rPr lang="en-US" sz="2400" dirty="0"/>
            <a:t> on social mission and its measurement</a:t>
          </a:r>
        </a:p>
      </dgm:t>
    </dgm:pt>
    <dgm:pt modelId="{F4FCA110-645B-4542-B64D-30A3FA661C81}" type="parTrans" cxnId="{216496F7-0505-475A-A44D-F5292B53ED76}">
      <dgm:prSet/>
      <dgm:spPr/>
      <dgm:t>
        <a:bodyPr/>
        <a:lstStyle/>
        <a:p>
          <a:endParaRPr lang="en-US"/>
        </a:p>
      </dgm:t>
    </dgm:pt>
    <dgm:pt modelId="{B0BD1EA2-E89B-42FC-84CC-592273F5974D}" type="sibTrans" cxnId="{216496F7-0505-475A-A44D-F5292B53ED76}">
      <dgm:prSet/>
      <dgm:spPr/>
      <dgm:t>
        <a:bodyPr/>
        <a:lstStyle/>
        <a:p>
          <a:endParaRPr lang="en-US"/>
        </a:p>
      </dgm:t>
    </dgm:pt>
    <dgm:pt modelId="{2D1C318E-7467-1E49-997F-0AE7DD3BCF46}">
      <dgm:prSet custT="1"/>
      <dgm:spPr/>
      <dgm:t>
        <a:bodyPr/>
        <a:lstStyle/>
        <a:p>
          <a:pPr>
            <a:lnSpc>
              <a:spcPct val="100000"/>
            </a:lnSpc>
          </a:pPr>
          <a:r>
            <a:rPr lang="en-US" sz="2400" b="1" dirty="0">
              <a:solidFill>
                <a:schemeClr val="accent2">
                  <a:lumMod val="50000"/>
                </a:schemeClr>
              </a:solidFill>
            </a:rPr>
            <a:t>Convening, publication, comparisons, global collaborations, accreditation</a:t>
          </a:r>
        </a:p>
      </dgm:t>
    </dgm:pt>
    <dgm:pt modelId="{0F4FD978-CB1D-2646-95B9-1392BA3BF837}" type="parTrans" cxnId="{A76D8E4A-21F4-294C-8B1B-26032E1DFC6A}">
      <dgm:prSet/>
      <dgm:spPr/>
      <dgm:t>
        <a:bodyPr/>
        <a:lstStyle/>
        <a:p>
          <a:endParaRPr lang="en-US"/>
        </a:p>
      </dgm:t>
    </dgm:pt>
    <dgm:pt modelId="{BA56FC73-3B6C-7F48-9DCC-94970C1A1BAD}" type="sibTrans" cxnId="{A76D8E4A-21F4-294C-8B1B-26032E1DFC6A}">
      <dgm:prSet/>
      <dgm:spPr/>
      <dgm:t>
        <a:bodyPr/>
        <a:lstStyle/>
        <a:p>
          <a:endParaRPr lang="en-US"/>
        </a:p>
      </dgm:t>
    </dgm:pt>
    <dgm:pt modelId="{0254983A-4FAC-1745-8E27-4FB198303C02}">
      <dgm:prSet custT="1"/>
      <dgm:spPr/>
      <dgm:t>
        <a:bodyPr/>
        <a:lstStyle/>
        <a:p>
          <a:pPr>
            <a:lnSpc>
              <a:spcPct val="100000"/>
            </a:lnSpc>
          </a:pPr>
          <a:r>
            <a:rPr lang="en-US" sz="2400" b="1" dirty="0">
              <a:solidFill>
                <a:schemeClr val="accent2">
                  <a:lumMod val="50000"/>
                </a:schemeClr>
              </a:solidFill>
            </a:rPr>
            <a:t>Partnerships with students, communities, prof associations</a:t>
          </a:r>
        </a:p>
      </dgm:t>
    </dgm:pt>
    <dgm:pt modelId="{97386BDA-2FCD-3A41-8519-6F856936A765}" type="parTrans" cxnId="{B5050F47-3018-FC40-A462-313EC26DD1F1}">
      <dgm:prSet/>
      <dgm:spPr/>
      <dgm:t>
        <a:bodyPr/>
        <a:lstStyle/>
        <a:p>
          <a:endParaRPr lang="en-US"/>
        </a:p>
      </dgm:t>
    </dgm:pt>
    <dgm:pt modelId="{4212B06D-EDD0-BD47-9F55-E477CCF44C2C}" type="sibTrans" cxnId="{B5050F47-3018-FC40-A462-313EC26DD1F1}">
      <dgm:prSet/>
      <dgm:spPr/>
      <dgm:t>
        <a:bodyPr/>
        <a:lstStyle/>
        <a:p>
          <a:endParaRPr lang="en-US"/>
        </a:p>
      </dgm:t>
    </dgm:pt>
    <dgm:pt modelId="{8B9E734A-BE27-EF46-826A-EE0BC40AC97D}">
      <dgm:prSet custT="1"/>
      <dgm:spPr/>
      <dgm:t>
        <a:bodyPr/>
        <a:lstStyle/>
        <a:p>
          <a:pPr>
            <a:lnSpc>
              <a:spcPct val="100000"/>
            </a:lnSpc>
          </a:pPr>
          <a:r>
            <a:rPr lang="en-US" sz="2400" b="1" dirty="0">
              <a:solidFill>
                <a:schemeClr val="accent2">
                  <a:lumMod val="50000"/>
                </a:schemeClr>
              </a:solidFill>
            </a:rPr>
            <a:t>Repeat surveys, best practices, Learning collaboratives</a:t>
          </a:r>
        </a:p>
      </dgm:t>
    </dgm:pt>
    <dgm:pt modelId="{900DAC6E-25A4-E848-B527-831EE09DFD2E}" type="parTrans" cxnId="{36500A2C-160C-2740-BE90-47032D15C30E}">
      <dgm:prSet/>
      <dgm:spPr/>
      <dgm:t>
        <a:bodyPr/>
        <a:lstStyle/>
        <a:p>
          <a:endParaRPr lang="en-US"/>
        </a:p>
      </dgm:t>
    </dgm:pt>
    <dgm:pt modelId="{E11A040E-ECFB-E94F-9375-A7AF82DA88D0}" type="sibTrans" cxnId="{36500A2C-160C-2740-BE90-47032D15C30E}">
      <dgm:prSet/>
      <dgm:spPr/>
      <dgm:t>
        <a:bodyPr/>
        <a:lstStyle/>
        <a:p>
          <a:endParaRPr lang="en-US"/>
        </a:p>
      </dgm:t>
    </dgm:pt>
    <dgm:pt modelId="{C8D121A0-C3A6-FA40-97B7-3EE1C5D35B6B}">
      <dgm:prSet custT="1"/>
      <dgm:spPr/>
      <dgm:t>
        <a:bodyPr/>
        <a:lstStyle/>
        <a:p>
          <a:pPr>
            <a:lnSpc>
              <a:spcPct val="100000"/>
            </a:lnSpc>
          </a:pPr>
          <a:r>
            <a:rPr lang="en-US" sz="2400" b="1" dirty="0">
              <a:solidFill>
                <a:schemeClr val="accent2">
                  <a:lumMod val="50000"/>
                </a:schemeClr>
              </a:solidFill>
            </a:rPr>
            <a:t>Understand impact on health equity, logic model</a:t>
          </a:r>
        </a:p>
      </dgm:t>
    </dgm:pt>
    <dgm:pt modelId="{3FEF4587-8AB6-5840-9EAB-DE6B7EF59ED6}" type="parTrans" cxnId="{D95A0BA4-19B2-3042-B874-46AD1F509625}">
      <dgm:prSet/>
      <dgm:spPr/>
      <dgm:t>
        <a:bodyPr/>
        <a:lstStyle/>
        <a:p>
          <a:endParaRPr lang="en-US"/>
        </a:p>
      </dgm:t>
    </dgm:pt>
    <dgm:pt modelId="{ACDB6517-5263-CB4A-AD6B-FB8CD1C6F667}" type="sibTrans" cxnId="{D95A0BA4-19B2-3042-B874-46AD1F509625}">
      <dgm:prSet/>
      <dgm:spPr/>
      <dgm:t>
        <a:bodyPr/>
        <a:lstStyle/>
        <a:p>
          <a:endParaRPr lang="en-US"/>
        </a:p>
      </dgm:t>
    </dgm:pt>
    <dgm:pt modelId="{0C4A2BD9-DBC0-4D0B-BFA0-9574E0A5516B}" type="pres">
      <dgm:prSet presAssocID="{21BDD25B-6589-4E19-9271-0595FA01FEDD}" presName="root" presStyleCnt="0">
        <dgm:presLayoutVars>
          <dgm:dir/>
          <dgm:resizeHandles val="exact"/>
        </dgm:presLayoutVars>
      </dgm:prSet>
      <dgm:spPr/>
    </dgm:pt>
    <dgm:pt modelId="{5FFD2D2F-9F21-40A3-9F12-DF2AD6F6A075}" type="pres">
      <dgm:prSet presAssocID="{2D5CEE5C-EC4F-4807-9D77-FE4E35CD636B}" presName="compNode" presStyleCnt="0"/>
      <dgm:spPr/>
    </dgm:pt>
    <dgm:pt modelId="{E0ADEE15-7257-459F-AFAF-88CA6C21AC59}" type="pres">
      <dgm:prSet presAssocID="{2D5CEE5C-EC4F-4807-9D77-FE4E35CD636B}" presName="bgRect" presStyleLbl="bgShp" presStyleIdx="0" presStyleCnt="4"/>
      <dgm:spPr/>
    </dgm:pt>
    <dgm:pt modelId="{7DDC91C4-3862-40B8-A6A3-15C5C829F0AD}" type="pres">
      <dgm:prSet presAssocID="{2D5CEE5C-EC4F-4807-9D77-FE4E35CD636B}"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hat"/>
        </a:ext>
      </dgm:extLst>
    </dgm:pt>
    <dgm:pt modelId="{ED301529-94DE-4A84-94B9-75FA9D07382D}" type="pres">
      <dgm:prSet presAssocID="{2D5CEE5C-EC4F-4807-9D77-FE4E35CD636B}" presName="spaceRect" presStyleCnt="0"/>
      <dgm:spPr/>
    </dgm:pt>
    <dgm:pt modelId="{866A6218-99D3-474E-967D-B39221123CE5}" type="pres">
      <dgm:prSet presAssocID="{2D5CEE5C-EC4F-4807-9D77-FE4E35CD636B}" presName="parTx" presStyleLbl="revTx" presStyleIdx="0" presStyleCnt="8">
        <dgm:presLayoutVars>
          <dgm:chMax val="0"/>
          <dgm:chPref val="0"/>
        </dgm:presLayoutVars>
      </dgm:prSet>
      <dgm:spPr/>
    </dgm:pt>
    <dgm:pt modelId="{3D57C154-0C3E-3548-9B76-FB7480CA45E5}" type="pres">
      <dgm:prSet presAssocID="{2D5CEE5C-EC4F-4807-9D77-FE4E35CD636B}" presName="desTx" presStyleLbl="revTx" presStyleIdx="1" presStyleCnt="8">
        <dgm:presLayoutVars/>
      </dgm:prSet>
      <dgm:spPr/>
    </dgm:pt>
    <dgm:pt modelId="{94D65512-7C44-45E0-B977-E8453828CE34}" type="pres">
      <dgm:prSet presAssocID="{57F9CADC-A481-48B2-AEEB-12BCB9814700}" presName="sibTrans" presStyleCnt="0"/>
      <dgm:spPr/>
    </dgm:pt>
    <dgm:pt modelId="{20F9EBF8-6C89-46EA-B295-1E41439A7029}" type="pres">
      <dgm:prSet presAssocID="{8EA8BD28-FAAA-470D-970C-5905896E2FB1}" presName="compNode" presStyleCnt="0"/>
      <dgm:spPr/>
    </dgm:pt>
    <dgm:pt modelId="{DB96015D-90A2-4FD2-A95E-85581E89EFAB}" type="pres">
      <dgm:prSet presAssocID="{8EA8BD28-FAAA-470D-970C-5905896E2FB1}" presName="bgRect" presStyleLbl="bgShp" presStyleIdx="1" presStyleCnt="4"/>
      <dgm:spPr/>
    </dgm:pt>
    <dgm:pt modelId="{F7D102C6-6612-40ED-B177-29F338E0000C}" type="pres">
      <dgm:prSet presAssocID="{8EA8BD28-FAAA-470D-970C-5905896E2FB1}"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andshake"/>
        </a:ext>
      </dgm:extLst>
    </dgm:pt>
    <dgm:pt modelId="{2497E766-2D13-4B61-A9F2-152D6232063E}" type="pres">
      <dgm:prSet presAssocID="{8EA8BD28-FAAA-470D-970C-5905896E2FB1}" presName="spaceRect" presStyleCnt="0"/>
      <dgm:spPr/>
    </dgm:pt>
    <dgm:pt modelId="{11F011AD-63AC-4DC8-95CB-2C369853DC1F}" type="pres">
      <dgm:prSet presAssocID="{8EA8BD28-FAAA-470D-970C-5905896E2FB1}" presName="parTx" presStyleLbl="revTx" presStyleIdx="2" presStyleCnt="8">
        <dgm:presLayoutVars>
          <dgm:chMax val="0"/>
          <dgm:chPref val="0"/>
        </dgm:presLayoutVars>
      </dgm:prSet>
      <dgm:spPr/>
    </dgm:pt>
    <dgm:pt modelId="{13C65966-551F-6444-AC94-30482B6CF8D9}" type="pres">
      <dgm:prSet presAssocID="{8EA8BD28-FAAA-470D-970C-5905896E2FB1}" presName="desTx" presStyleLbl="revTx" presStyleIdx="3" presStyleCnt="8">
        <dgm:presLayoutVars/>
      </dgm:prSet>
      <dgm:spPr/>
    </dgm:pt>
    <dgm:pt modelId="{6FED7F4A-3DAF-4232-B82A-87A90B1F2047}" type="pres">
      <dgm:prSet presAssocID="{BF5AE66F-A4B2-4B9D-9408-31EAD2ECD291}" presName="sibTrans" presStyleCnt="0"/>
      <dgm:spPr/>
    </dgm:pt>
    <dgm:pt modelId="{3AFBAE92-2A5E-42D6-8D97-82E58CC67F55}" type="pres">
      <dgm:prSet presAssocID="{311421C5-B91A-4153-AFC2-13CA8F2ED544}" presName="compNode" presStyleCnt="0"/>
      <dgm:spPr/>
    </dgm:pt>
    <dgm:pt modelId="{8F17E0F7-9BC7-4B5C-8D47-8E70F03D2F67}" type="pres">
      <dgm:prSet presAssocID="{311421C5-B91A-4153-AFC2-13CA8F2ED544}" presName="bgRect" presStyleLbl="bgShp" presStyleIdx="2" presStyleCnt="4"/>
      <dgm:spPr/>
    </dgm:pt>
    <dgm:pt modelId="{A786DBB6-E36C-47CC-B740-927163DFD1F9}" type="pres">
      <dgm:prSet presAssocID="{311421C5-B91A-4153-AFC2-13CA8F2ED544}"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Books"/>
        </a:ext>
      </dgm:extLst>
    </dgm:pt>
    <dgm:pt modelId="{21A2890D-7B2C-40CC-9322-408566577FBE}" type="pres">
      <dgm:prSet presAssocID="{311421C5-B91A-4153-AFC2-13CA8F2ED544}" presName="spaceRect" presStyleCnt="0"/>
      <dgm:spPr/>
    </dgm:pt>
    <dgm:pt modelId="{2AC80C2B-8D8C-456D-BCDE-B18CAA141B5D}" type="pres">
      <dgm:prSet presAssocID="{311421C5-B91A-4153-AFC2-13CA8F2ED544}" presName="parTx" presStyleLbl="revTx" presStyleIdx="4" presStyleCnt="8">
        <dgm:presLayoutVars>
          <dgm:chMax val="0"/>
          <dgm:chPref val="0"/>
        </dgm:presLayoutVars>
      </dgm:prSet>
      <dgm:spPr/>
    </dgm:pt>
    <dgm:pt modelId="{B0FDAF64-5B7D-0D4B-8E7B-D853D6CDDEAF}" type="pres">
      <dgm:prSet presAssocID="{311421C5-B91A-4153-AFC2-13CA8F2ED544}" presName="desTx" presStyleLbl="revTx" presStyleIdx="5" presStyleCnt="8">
        <dgm:presLayoutVars/>
      </dgm:prSet>
      <dgm:spPr/>
    </dgm:pt>
    <dgm:pt modelId="{399C8DBD-8313-4AD8-91E1-751F2F2976B3}" type="pres">
      <dgm:prSet presAssocID="{356BF0F4-22D8-4DD8-9762-76B32E8A7D98}" presName="sibTrans" presStyleCnt="0"/>
      <dgm:spPr/>
    </dgm:pt>
    <dgm:pt modelId="{393A4A94-736D-495E-83DE-7368EBE9C2B2}" type="pres">
      <dgm:prSet presAssocID="{A44845E6-A49A-4358-BF0F-EE321ED18CB0}" presName="compNode" presStyleCnt="0"/>
      <dgm:spPr/>
    </dgm:pt>
    <dgm:pt modelId="{2F8680B3-2E3F-4554-A905-B928D8C946CB}" type="pres">
      <dgm:prSet presAssocID="{A44845E6-A49A-4358-BF0F-EE321ED18CB0}" presName="bgRect" presStyleLbl="bgShp" presStyleIdx="3" presStyleCnt="4"/>
      <dgm:spPr/>
    </dgm:pt>
    <dgm:pt modelId="{F283A711-263D-4367-A69C-4E3894175119}" type="pres">
      <dgm:prSet presAssocID="{A44845E6-A49A-4358-BF0F-EE321ED18CB0}"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Group"/>
        </a:ext>
      </dgm:extLst>
    </dgm:pt>
    <dgm:pt modelId="{08CCC861-887E-4458-9657-AB546F0D9540}" type="pres">
      <dgm:prSet presAssocID="{A44845E6-A49A-4358-BF0F-EE321ED18CB0}" presName="spaceRect" presStyleCnt="0"/>
      <dgm:spPr/>
    </dgm:pt>
    <dgm:pt modelId="{150AE999-4681-4356-85D7-356DDB59337F}" type="pres">
      <dgm:prSet presAssocID="{A44845E6-A49A-4358-BF0F-EE321ED18CB0}" presName="parTx" presStyleLbl="revTx" presStyleIdx="6" presStyleCnt="8">
        <dgm:presLayoutVars>
          <dgm:chMax val="0"/>
          <dgm:chPref val="0"/>
        </dgm:presLayoutVars>
      </dgm:prSet>
      <dgm:spPr/>
    </dgm:pt>
    <dgm:pt modelId="{132AD50E-E6CF-EF46-8C1E-B822E3CC8BE6}" type="pres">
      <dgm:prSet presAssocID="{A44845E6-A49A-4358-BF0F-EE321ED18CB0}" presName="desTx" presStyleLbl="revTx" presStyleIdx="7" presStyleCnt="8">
        <dgm:presLayoutVars/>
      </dgm:prSet>
      <dgm:spPr/>
    </dgm:pt>
  </dgm:ptLst>
  <dgm:cxnLst>
    <dgm:cxn modelId="{A371E51A-D9D6-4548-A506-41224B5804B8}" srcId="{21BDD25B-6589-4E19-9271-0595FA01FEDD}" destId="{2D5CEE5C-EC4F-4807-9D77-FE4E35CD636B}" srcOrd="0" destOrd="0" parTransId="{64BB5C74-CBF1-4CD7-B134-829DDD382528}" sibTransId="{57F9CADC-A481-48B2-AEEB-12BCB9814700}"/>
    <dgm:cxn modelId="{C8E5B729-1D47-034F-A970-86E43DC3F932}" type="presOf" srcId="{8B9E734A-BE27-EF46-826A-EE0BC40AC97D}" destId="{B0FDAF64-5B7D-0D4B-8E7B-D853D6CDDEAF}" srcOrd="0" destOrd="0" presId="urn:microsoft.com/office/officeart/2018/2/layout/IconVerticalSolidList"/>
    <dgm:cxn modelId="{36500A2C-160C-2740-BE90-47032D15C30E}" srcId="{311421C5-B91A-4153-AFC2-13CA8F2ED544}" destId="{8B9E734A-BE27-EF46-826A-EE0BC40AC97D}" srcOrd="0" destOrd="0" parTransId="{900DAC6E-25A4-E848-B527-831EE09DFD2E}" sibTransId="{E11A040E-ECFB-E94F-9375-A7AF82DA88D0}"/>
    <dgm:cxn modelId="{34C17A2F-1280-4A1A-B69D-2DE71FABAB21}" type="presOf" srcId="{A44845E6-A49A-4358-BF0F-EE321ED18CB0}" destId="{150AE999-4681-4356-85D7-356DDB59337F}" srcOrd="0" destOrd="0" presId="urn:microsoft.com/office/officeart/2018/2/layout/IconVerticalSolidList"/>
    <dgm:cxn modelId="{E4DAB243-4364-4364-A950-036D5C78430C}" srcId="{21BDD25B-6589-4E19-9271-0595FA01FEDD}" destId="{8EA8BD28-FAAA-470D-970C-5905896E2FB1}" srcOrd="1" destOrd="0" parTransId="{98C86999-EAEE-456A-8693-FB4DF65D37C5}" sibTransId="{BF5AE66F-A4B2-4B9D-9408-31EAD2ECD291}"/>
    <dgm:cxn modelId="{68AAE243-5E10-450A-8A87-56D92AB8216E}" type="presOf" srcId="{8EA8BD28-FAAA-470D-970C-5905896E2FB1}" destId="{11F011AD-63AC-4DC8-95CB-2C369853DC1F}" srcOrd="0" destOrd="0" presId="urn:microsoft.com/office/officeart/2018/2/layout/IconVerticalSolidList"/>
    <dgm:cxn modelId="{B5050F47-3018-FC40-A462-313EC26DD1F1}" srcId="{8EA8BD28-FAAA-470D-970C-5905896E2FB1}" destId="{0254983A-4FAC-1745-8E27-4FB198303C02}" srcOrd="0" destOrd="0" parTransId="{97386BDA-2FCD-3A41-8519-6F856936A765}" sibTransId="{4212B06D-EDD0-BD47-9F55-E477CCF44C2C}"/>
    <dgm:cxn modelId="{A76D8E4A-21F4-294C-8B1B-26032E1DFC6A}" srcId="{2D5CEE5C-EC4F-4807-9D77-FE4E35CD636B}" destId="{2D1C318E-7467-1E49-997F-0AE7DD3BCF46}" srcOrd="0" destOrd="0" parTransId="{0F4FD978-CB1D-2646-95B9-1392BA3BF837}" sibTransId="{BA56FC73-3B6C-7F48-9DCC-94970C1A1BAD}"/>
    <dgm:cxn modelId="{B272A04E-5FF7-4560-BD3F-A7206EFBF181}" srcId="{21BDD25B-6589-4E19-9271-0595FA01FEDD}" destId="{311421C5-B91A-4153-AFC2-13CA8F2ED544}" srcOrd="2" destOrd="0" parTransId="{FC045CFE-2925-4D39-9552-626144072BB9}" sibTransId="{356BF0F4-22D8-4DD8-9762-76B32E8A7D98}"/>
    <dgm:cxn modelId="{92ED9959-A6BC-4374-9564-3F601DDCD5A4}" type="presOf" srcId="{311421C5-B91A-4153-AFC2-13CA8F2ED544}" destId="{2AC80C2B-8D8C-456D-BCDE-B18CAA141B5D}" srcOrd="0" destOrd="0" presId="urn:microsoft.com/office/officeart/2018/2/layout/IconVerticalSolidList"/>
    <dgm:cxn modelId="{8783417B-0811-4B7B-AC10-47D9361C892F}" type="presOf" srcId="{2D5CEE5C-EC4F-4807-9D77-FE4E35CD636B}" destId="{866A6218-99D3-474E-967D-B39221123CE5}" srcOrd="0" destOrd="0" presId="urn:microsoft.com/office/officeart/2018/2/layout/IconVerticalSolidList"/>
    <dgm:cxn modelId="{D95A0BA4-19B2-3042-B874-46AD1F509625}" srcId="{A44845E6-A49A-4358-BF0F-EE321ED18CB0}" destId="{C8D121A0-C3A6-FA40-97B7-3EE1C5D35B6B}" srcOrd="0" destOrd="0" parTransId="{3FEF4587-8AB6-5840-9EAB-DE6B7EF59ED6}" sibTransId="{ACDB6517-5263-CB4A-AD6B-FB8CD1C6F667}"/>
    <dgm:cxn modelId="{A68B49E0-3820-ED44-A8FE-24035D42C2C7}" type="presOf" srcId="{0254983A-4FAC-1745-8E27-4FB198303C02}" destId="{13C65966-551F-6444-AC94-30482B6CF8D9}" srcOrd="0" destOrd="0" presId="urn:microsoft.com/office/officeart/2018/2/layout/IconVerticalSolidList"/>
    <dgm:cxn modelId="{1DF709E9-645D-D640-85EB-7C84B5D36711}" type="presOf" srcId="{C8D121A0-C3A6-FA40-97B7-3EE1C5D35B6B}" destId="{132AD50E-E6CF-EF46-8C1E-B822E3CC8BE6}" srcOrd="0" destOrd="0" presId="urn:microsoft.com/office/officeart/2018/2/layout/IconVerticalSolidList"/>
    <dgm:cxn modelId="{3B0AACEF-AD9C-4D11-AFCB-5A4C3DCC1F3B}" type="presOf" srcId="{21BDD25B-6589-4E19-9271-0595FA01FEDD}" destId="{0C4A2BD9-DBC0-4D0B-BFA0-9574E0A5516B}" srcOrd="0" destOrd="0" presId="urn:microsoft.com/office/officeart/2018/2/layout/IconVerticalSolidList"/>
    <dgm:cxn modelId="{AB9BDCF1-77AC-2245-B47D-2D568DC13704}" type="presOf" srcId="{2D1C318E-7467-1E49-997F-0AE7DD3BCF46}" destId="{3D57C154-0C3E-3548-9B76-FB7480CA45E5}" srcOrd="0" destOrd="0" presId="urn:microsoft.com/office/officeart/2018/2/layout/IconVerticalSolidList"/>
    <dgm:cxn modelId="{216496F7-0505-475A-A44D-F5292B53ED76}" srcId="{21BDD25B-6589-4E19-9271-0595FA01FEDD}" destId="{A44845E6-A49A-4358-BF0F-EE321ED18CB0}" srcOrd="3" destOrd="0" parTransId="{F4FCA110-645B-4542-B64D-30A3FA661C81}" sibTransId="{B0BD1EA2-E89B-42FC-84CC-592273F5974D}"/>
    <dgm:cxn modelId="{D60BE33C-7E79-428D-8030-E6BC7F240C6A}" type="presParOf" srcId="{0C4A2BD9-DBC0-4D0B-BFA0-9574E0A5516B}" destId="{5FFD2D2F-9F21-40A3-9F12-DF2AD6F6A075}" srcOrd="0" destOrd="0" presId="urn:microsoft.com/office/officeart/2018/2/layout/IconVerticalSolidList"/>
    <dgm:cxn modelId="{92B98F4B-5D47-4112-8B57-DBE347458D7B}" type="presParOf" srcId="{5FFD2D2F-9F21-40A3-9F12-DF2AD6F6A075}" destId="{E0ADEE15-7257-459F-AFAF-88CA6C21AC59}" srcOrd="0" destOrd="0" presId="urn:microsoft.com/office/officeart/2018/2/layout/IconVerticalSolidList"/>
    <dgm:cxn modelId="{99BB456D-60DE-447A-A7FD-9252517F5D88}" type="presParOf" srcId="{5FFD2D2F-9F21-40A3-9F12-DF2AD6F6A075}" destId="{7DDC91C4-3862-40B8-A6A3-15C5C829F0AD}" srcOrd="1" destOrd="0" presId="urn:microsoft.com/office/officeart/2018/2/layout/IconVerticalSolidList"/>
    <dgm:cxn modelId="{61FDAB91-EDEB-4E34-8067-3055F1563F43}" type="presParOf" srcId="{5FFD2D2F-9F21-40A3-9F12-DF2AD6F6A075}" destId="{ED301529-94DE-4A84-94B9-75FA9D07382D}" srcOrd="2" destOrd="0" presId="urn:microsoft.com/office/officeart/2018/2/layout/IconVerticalSolidList"/>
    <dgm:cxn modelId="{2F538130-2DD5-45F4-93C6-499FA46DD777}" type="presParOf" srcId="{5FFD2D2F-9F21-40A3-9F12-DF2AD6F6A075}" destId="{866A6218-99D3-474E-967D-B39221123CE5}" srcOrd="3" destOrd="0" presId="urn:microsoft.com/office/officeart/2018/2/layout/IconVerticalSolidList"/>
    <dgm:cxn modelId="{07D9B517-A6BB-8D43-8AB2-65997B756548}" type="presParOf" srcId="{5FFD2D2F-9F21-40A3-9F12-DF2AD6F6A075}" destId="{3D57C154-0C3E-3548-9B76-FB7480CA45E5}" srcOrd="4" destOrd="0" presId="urn:microsoft.com/office/officeart/2018/2/layout/IconVerticalSolidList"/>
    <dgm:cxn modelId="{BF10134C-1CBA-4063-8C2D-A2AEA105EF09}" type="presParOf" srcId="{0C4A2BD9-DBC0-4D0B-BFA0-9574E0A5516B}" destId="{94D65512-7C44-45E0-B977-E8453828CE34}" srcOrd="1" destOrd="0" presId="urn:microsoft.com/office/officeart/2018/2/layout/IconVerticalSolidList"/>
    <dgm:cxn modelId="{8456A479-0466-44F4-A443-00ED41EBA73E}" type="presParOf" srcId="{0C4A2BD9-DBC0-4D0B-BFA0-9574E0A5516B}" destId="{20F9EBF8-6C89-46EA-B295-1E41439A7029}" srcOrd="2" destOrd="0" presId="urn:microsoft.com/office/officeart/2018/2/layout/IconVerticalSolidList"/>
    <dgm:cxn modelId="{31229481-B2EA-4619-BE32-591E9E6E58E3}" type="presParOf" srcId="{20F9EBF8-6C89-46EA-B295-1E41439A7029}" destId="{DB96015D-90A2-4FD2-A95E-85581E89EFAB}" srcOrd="0" destOrd="0" presId="urn:microsoft.com/office/officeart/2018/2/layout/IconVerticalSolidList"/>
    <dgm:cxn modelId="{C9E8C9AA-5C25-4AF7-A967-F195AC4A24D4}" type="presParOf" srcId="{20F9EBF8-6C89-46EA-B295-1E41439A7029}" destId="{F7D102C6-6612-40ED-B177-29F338E0000C}" srcOrd="1" destOrd="0" presId="urn:microsoft.com/office/officeart/2018/2/layout/IconVerticalSolidList"/>
    <dgm:cxn modelId="{39AE54BF-0FD5-4482-895E-56B3E4208B0D}" type="presParOf" srcId="{20F9EBF8-6C89-46EA-B295-1E41439A7029}" destId="{2497E766-2D13-4B61-A9F2-152D6232063E}" srcOrd="2" destOrd="0" presId="urn:microsoft.com/office/officeart/2018/2/layout/IconVerticalSolidList"/>
    <dgm:cxn modelId="{875E3373-C978-4828-BC9A-BCA723EC2C6D}" type="presParOf" srcId="{20F9EBF8-6C89-46EA-B295-1E41439A7029}" destId="{11F011AD-63AC-4DC8-95CB-2C369853DC1F}" srcOrd="3" destOrd="0" presId="urn:microsoft.com/office/officeart/2018/2/layout/IconVerticalSolidList"/>
    <dgm:cxn modelId="{8EA3C5F0-8D38-4E44-A470-9A42DDB26305}" type="presParOf" srcId="{20F9EBF8-6C89-46EA-B295-1E41439A7029}" destId="{13C65966-551F-6444-AC94-30482B6CF8D9}" srcOrd="4" destOrd="0" presId="urn:microsoft.com/office/officeart/2018/2/layout/IconVerticalSolidList"/>
    <dgm:cxn modelId="{675A47F4-09AF-474C-B9C3-04CF2F4C1511}" type="presParOf" srcId="{0C4A2BD9-DBC0-4D0B-BFA0-9574E0A5516B}" destId="{6FED7F4A-3DAF-4232-B82A-87A90B1F2047}" srcOrd="3" destOrd="0" presId="urn:microsoft.com/office/officeart/2018/2/layout/IconVerticalSolidList"/>
    <dgm:cxn modelId="{8BFFFC96-BC5C-4554-9F39-DB74C82DC17A}" type="presParOf" srcId="{0C4A2BD9-DBC0-4D0B-BFA0-9574E0A5516B}" destId="{3AFBAE92-2A5E-42D6-8D97-82E58CC67F55}" srcOrd="4" destOrd="0" presId="urn:microsoft.com/office/officeart/2018/2/layout/IconVerticalSolidList"/>
    <dgm:cxn modelId="{46A88539-08E4-4D29-8570-1EBC614BC88F}" type="presParOf" srcId="{3AFBAE92-2A5E-42D6-8D97-82E58CC67F55}" destId="{8F17E0F7-9BC7-4B5C-8D47-8E70F03D2F67}" srcOrd="0" destOrd="0" presId="urn:microsoft.com/office/officeart/2018/2/layout/IconVerticalSolidList"/>
    <dgm:cxn modelId="{CCD21DE4-A7F0-4DA0-91D3-D18650ACBFD3}" type="presParOf" srcId="{3AFBAE92-2A5E-42D6-8D97-82E58CC67F55}" destId="{A786DBB6-E36C-47CC-B740-927163DFD1F9}" srcOrd="1" destOrd="0" presId="urn:microsoft.com/office/officeart/2018/2/layout/IconVerticalSolidList"/>
    <dgm:cxn modelId="{C943F1AD-C5C5-4FF3-9558-43A728550062}" type="presParOf" srcId="{3AFBAE92-2A5E-42D6-8D97-82E58CC67F55}" destId="{21A2890D-7B2C-40CC-9322-408566577FBE}" srcOrd="2" destOrd="0" presId="urn:microsoft.com/office/officeart/2018/2/layout/IconVerticalSolidList"/>
    <dgm:cxn modelId="{816006E4-E2CA-4013-AE8A-69AA71C98765}" type="presParOf" srcId="{3AFBAE92-2A5E-42D6-8D97-82E58CC67F55}" destId="{2AC80C2B-8D8C-456D-BCDE-B18CAA141B5D}" srcOrd="3" destOrd="0" presId="urn:microsoft.com/office/officeart/2018/2/layout/IconVerticalSolidList"/>
    <dgm:cxn modelId="{35D5655F-D930-E14B-956A-739DE288EA57}" type="presParOf" srcId="{3AFBAE92-2A5E-42D6-8D97-82E58CC67F55}" destId="{B0FDAF64-5B7D-0D4B-8E7B-D853D6CDDEAF}" srcOrd="4" destOrd="0" presId="urn:microsoft.com/office/officeart/2018/2/layout/IconVerticalSolidList"/>
    <dgm:cxn modelId="{8D53595E-A3D3-45DE-B6F7-3FF9A946CB9E}" type="presParOf" srcId="{0C4A2BD9-DBC0-4D0B-BFA0-9574E0A5516B}" destId="{399C8DBD-8313-4AD8-91E1-751F2F2976B3}" srcOrd="5" destOrd="0" presId="urn:microsoft.com/office/officeart/2018/2/layout/IconVerticalSolidList"/>
    <dgm:cxn modelId="{F69A27E6-065B-4FD2-A346-77D6AD15BE84}" type="presParOf" srcId="{0C4A2BD9-DBC0-4D0B-BFA0-9574E0A5516B}" destId="{393A4A94-736D-495E-83DE-7368EBE9C2B2}" srcOrd="6" destOrd="0" presId="urn:microsoft.com/office/officeart/2018/2/layout/IconVerticalSolidList"/>
    <dgm:cxn modelId="{3B35757F-0EDB-439C-8BDD-D3E6E7DD896D}" type="presParOf" srcId="{393A4A94-736D-495E-83DE-7368EBE9C2B2}" destId="{2F8680B3-2E3F-4554-A905-B928D8C946CB}" srcOrd="0" destOrd="0" presId="urn:microsoft.com/office/officeart/2018/2/layout/IconVerticalSolidList"/>
    <dgm:cxn modelId="{10584C34-A0DB-4E81-B058-8CAC83AC2FDB}" type="presParOf" srcId="{393A4A94-736D-495E-83DE-7368EBE9C2B2}" destId="{F283A711-263D-4367-A69C-4E3894175119}" srcOrd="1" destOrd="0" presId="urn:microsoft.com/office/officeart/2018/2/layout/IconVerticalSolidList"/>
    <dgm:cxn modelId="{CE1CCFB3-6D0E-4204-9813-ED9762102AAA}" type="presParOf" srcId="{393A4A94-736D-495E-83DE-7368EBE9C2B2}" destId="{08CCC861-887E-4458-9657-AB546F0D9540}" srcOrd="2" destOrd="0" presId="urn:microsoft.com/office/officeart/2018/2/layout/IconVerticalSolidList"/>
    <dgm:cxn modelId="{84BF0967-4849-4996-8722-1834FE36DF3B}" type="presParOf" srcId="{393A4A94-736D-495E-83DE-7368EBE9C2B2}" destId="{150AE999-4681-4356-85D7-356DDB59337F}" srcOrd="3" destOrd="0" presId="urn:microsoft.com/office/officeart/2018/2/layout/IconVerticalSolidList"/>
    <dgm:cxn modelId="{CBBACFA6-C57A-9540-B289-6DB32D67EFBC}" type="presParOf" srcId="{393A4A94-736D-495E-83DE-7368EBE9C2B2}" destId="{132AD50E-E6CF-EF46-8C1E-B822E3CC8BE6}" srcOrd="4"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53E96F-3F09-2C44-9356-0EC21D276472}">
      <dsp:nvSpPr>
        <dsp:cNvPr id="0" name=""/>
        <dsp:cNvSpPr/>
      </dsp:nvSpPr>
      <dsp:spPr>
        <a:xfrm>
          <a:off x="5114787" y="2019300"/>
          <a:ext cx="3173186" cy="3173186"/>
        </a:xfrm>
        <a:prstGeom prst="gear9">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Outcomes</a:t>
          </a:r>
        </a:p>
      </dsp:txBody>
      <dsp:txXfrm>
        <a:off x="5752739" y="2762604"/>
        <a:ext cx="1897282" cy="1631083"/>
      </dsp:txXfrm>
    </dsp:sp>
    <dsp:sp modelId="{E77FCB50-23D8-BD45-94BE-416F5EA1DA8A}">
      <dsp:nvSpPr>
        <dsp:cNvPr id="0" name=""/>
        <dsp:cNvSpPr/>
      </dsp:nvSpPr>
      <dsp:spPr>
        <a:xfrm>
          <a:off x="6939204" y="4927212"/>
          <a:ext cx="3119253" cy="842217"/>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228600" lvl="1" indent="-228600" algn="ctr" defTabSz="1066800">
            <a:lnSpc>
              <a:spcPct val="90000"/>
            </a:lnSpc>
            <a:spcBef>
              <a:spcPct val="0"/>
            </a:spcBef>
            <a:spcAft>
              <a:spcPct val="15000"/>
            </a:spcAft>
            <a:buNone/>
          </a:pPr>
          <a:r>
            <a:rPr lang="en-US" sz="2400" b="1" kern="1200" dirty="0"/>
            <a:t>Rankings</a:t>
          </a:r>
          <a:r>
            <a:rPr lang="en-US" sz="1700" b="1" kern="1200" dirty="0"/>
            <a:t> </a:t>
          </a:r>
          <a:r>
            <a:rPr lang="en-US" sz="2400" b="1" kern="1200" dirty="0"/>
            <a:t>Paper</a:t>
          </a:r>
        </a:p>
      </dsp:txBody>
      <dsp:txXfrm>
        <a:off x="6963872" y="4951880"/>
        <a:ext cx="3069917" cy="792881"/>
      </dsp:txXfrm>
    </dsp:sp>
    <dsp:sp modelId="{0044A924-C129-9B41-8599-4DD04FD39AC3}">
      <dsp:nvSpPr>
        <dsp:cNvPr id="0" name=""/>
        <dsp:cNvSpPr/>
      </dsp:nvSpPr>
      <dsp:spPr>
        <a:xfrm>
          <a:off x="3268569" y="1269274"/>
          <a:ext cx="2307772" cy="2307772"/>
        </a:xfrm>
        <a:prstGeom prst="gear6">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Structure/</a:t>
          </a:r>
        </a:p>
        <a:p>
          <a:pPr marL="0" lvl="0" indent="0" algn="ctr" defTabSz="889000">
            <a:lnSpc>
              <a:spcPct val="90000"/>
            </a:lnSpc>
            <a:spcBef>
              <a:spcPct val="0"/>
            </a:spcBef>
            <a:spcAft>
              <a:spcPct val="35000"/>
            </a:spcAft>
            <a:buNone/>
          </a:pPr>
          <a:r>
            <a:rPr lang="en-US" sz="2000" kern="1200" dirty="0"/>
            <a:t>Process</a:t>
          </a:r>
        </a:p>
      </dsp:txBody>
      <dsp:txXfrm>
        <a:off x="3849558" y="1853774"/>
        <a:ext cx="1145794" cy="1138772"/>
      </dsp:txXfrm>
    </dsp:sp>
    <dsp:sp modelId="{EF3FC218-9253-7744-A0A1-75A5C9030FD7}">
      <dsp:nvSpPr>
        <dsp:cNvPr id="0" name=""/>
        <dsp:cNvSpPr/>
      </dsp:nvSpPr>
      <dsp:spPr>
        <a:xfrm>
          <a:off x="98196" y="2537366"/>
          <a:ext cx="3494056" cy="1072066"/>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228600" lvl="1" indent="-228600" algn="ctr" defTabSz="1066800">
            <a:lnSpc>
              <a:spcPct val="90000"/>
            </a:lnSpc>
            <a:spcBef>
              <a:spcPct val="0"/>
            </a:spcBef>
            <a:spcAft>
              <a:spcPct val="15000"/>
            </a:spcAft>
            <a:buNone/>
          </a:pPr>
          <a:r>
            <a:rPr lang="en-US" sz="2400" b="1" kern="1200" dirty="0"/>
            <a:t>Social Mission Metrics Initiative</a:t>
          </a:r>
        </a:p>
      </dsp:txBody>
      <dsp:txXfrm>
        <a:off x="129596" y="2568766"/>
        <a:ext cx="3431256" cy="1009266"/>
      </dsp:txXfrm>
    </dsp:sp>
    <dsp:sp modelId="{64BBA52C-DDDF-2B47-8DC0-52771C6AB5A3}">
      <dsp:nvSpPr>
        <dsp:cNvPr id="0" name=""/>
        <dsp:cNvSpPr/>
      </dsp:nvSpPr>
      <dsp:spPr>
        <a:xfrm>
          <a:off x="5311589" y="1452119"/>
          <a:ext cx="3903019" cy="3903019"/>
        </a:xfrm>
        <a:prstGeom prst="circularArrow">
          <a:avLst>
            <a:gd name="adj1" fmla="val 4878"/>
            <a:gd name="adj2" fmla="val 312630"/>
            <a:gd name="adj3" fmla="val 3244317"/>
            <a:gd name="adj4" fmla="val 15088361"/>
            <a:gd name="adj5" fmla="val 5691"/>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CB3060A-BE45-644B-A280-69A5771FCE4E}">
      <dsp:nvSpPr>
        <dsp:cNvPr id="0" name=""/>
        <dsp:cNvSpPr/>
      </dsp:nvSpPr>
      <dsp:spPr>
        <a:xfrm>
          <a:off x="2859867" y="751892"/>
          <a:ext cx="2951063" cy="2951063"/>
        </a:xfrm>
        <a:prstGeom prst="leftCircularArrow">
          <a:avLst>
            <a:gd name="adj1" fmla="val 6452"/>
            <a:gd name="adj2" fmla="val 429999"/>
            <a:gd name="adj3" fmla="val 10489124"/>
            <a:gd name="adj4" fmla="val 14837806"/>
            <a:gd name="adj5" fmla="val 7527"/>
          </a:avLst>
        </a:prstGeom>
        <a:solidFill>
          <a:schemeClr val="accent5">
            <a:hueOff val="-6758543"/>
            <a:satOff val="-17419"/>
            <a:lumOff val="-11765"/>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9D609F-672B-B84B-86DD-F08B4EB056A8}">
      <dsp:nvSpPr>
        <dsp:cNvPr id="0" name=""/>
        <dsp:cNvSpPr/>
      </dsp:nvSpPr>
      <dsp:spPr>
        <a:xfrm>
          <a:off x="0" y="0"/>
          <a:ext cx="10515600"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6583C4B-8560-904B-BCF5-C42F85782B0E}">
      <dsp:nvSpPr>
        <dsp:cNvPr id="0" name=""/>
        <dsp:cNvSpPr/>
      </dsp:nvSpPr>
      <dsp:spPr>
        <a:xfrm>
          <a:off x="0" y="0"/>
          <a:ext cx="2103120" cy="43513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0" lvl="0" indent="0" algn="l" defTabSz="2889250">
            <a:lnSpc>
              <a:spcPct val="90000"/>
            </a:lnSpc>
            <a:spcBef>
              <a:spcPct val="0"/>
            </a:spcBef>
            <a:spcAft>
              <a:spcPct val="35000"/>
            </a:spcAft>
            <a:buNone/>
          </a:pPr>
          <a:endParaRPr lang="en-US" sz="6500" kern="1200" dirty="0"/>
        </a:p>
      </dsp:txBody>
      <dsp:txXfrm>
        <a:off x="0" y="0"/>
        <a:ext cx="2103120" cy="4351338"/>
      </dsp:txXfrm>
    </dsp:sp>
    <dsp:sp modelId="{2868DFCF-C8C5-6645-84F3-FD9BB19477C9}">
      <dsp:nvSpPr>
        <dsp:cNvPr id="0" name=""/>
        <dsp:cNvSpPr/>
      </dsp:nvSpPr>
      <dsp:spPr>
        <a:xfrm>
          <a:off x="2260854" y="34260"/>
          <a:ext cx="8254746" cy="6852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dirty="0"/>
            <a:t>Priorities Surveys</a:t>
          </a:r>
        </a:p>
      </dsp:txBody>
      <dsp:txXfrm>
        <a:off x="2260854" y="34260"/>
        <a:ext cx="8254746" cy="685208"/>
      </dsp:txXfrm>
    </dsp:sp>
    <dsp:sp modelId="{1A1172A5-C8DD-EA4C-8B7A-A0BE71B92EBF}">
      <dsp:nvSpPr>
        <dsp:cNvPr id="0" name=""/>
        <dsp:cNvSpPr/>
      </dsp:nvSpPr>
      <dsp:spPr>
        <a:xfrm>
          <a:off x="2103120" y="719468"/>
          <a:ext cx="8412480" cy="0"/>
        </a:xfrm>
        <a:prstGeom prst="line">
          <a:avLst/>
        </a:prstGeom>
        <a:solidFill>
          <a:schemeClr val="dk2">
            <a:hueOff val="0"/>
            <a:satOff val="0"/>
            <a:lumOff val="0"/>
            <a:alphaOff val="0"/>
          </a:schemeClr>
        </a:solidFill>
        <a:ln w="12700" cap="flat" cmpd="sng" algn="ctr">
          <a:solidFill>
            <a:schemeClr val="dk2">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BF1BF6E-D89C-5044-ABCE-41992C441D56}">
      <dsp:nvSpPr>
        <dsp:cNvPr id="0" name=""/>
        <dsp:cNvSpPr/>
      </dsp:nvSpPr>
      <dsp:spPr>
        <a:xfrm>
          <a:off x="2260854" y="753729"/>
          <a:ext cx="8254746" cy="6852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a:t>Variance explained in factor analysis</a:t>
          </a:r>
        </a:p>
      </dsp:txBody>
      <dsp:txXfrm>
        <a:off x="2260854" y="753729"/>
        <a:ext cx="8254746" cy="685208"/>
      </dsp:txXfrm>
    </dsp:sp>
    <dsp:sp modelId="{41656FA9-9B0A-8647-9CF0-289FD9BF400B}">
      <dsp:nvSpPr>
        <dsp:cNvPr id="0" name=""/>
        <dsp:cNvSpPr/>
      </dsp:nvSpPr>
      <dsp:spPr>
        <a:xfrm>
          <a:off x="2103120" y="1438937"/>
          <a:ext cx="8412480" cy="0"/>
        </a:xfrm>
        <a:prstGeom prst="line">
          <a:avLst/>
        </a:prstGeom>
        <a:solidFill>
          <a:schemeClr val="dk2">
            <a:hueOff val="0"/>
            <a:satOff val="0"/>
            <a:lumOff val="0"/>
            <a:alphaOff val="0"/>
          </a:schemeClr>
        </a:solidFill>
        <a:ln w="12700" cap="flat" cmpd="sng" algn="ctr">
          <a:solidFill>
            <a:schemeClr val="dk2">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95CE8F3-5014-984E-8BAA-3CAD779F80C5}">
      <dsp:nvSpPr>
        <dsp:cNvPr id="0" name=""/>
        <dsp:cNvSpPr/>
      </dsp:nvSpPr>
      <dsp:spPr>
        <a:xfrm>
          <a:off x="2260854" y="1473197"/>
          <a:ext cx="8254746" cy="6852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dirty="0"/>
            <a:t>Discriminant power in cluster analysis</a:t>
          </a:r>
        </a:p>
      </dsp:txBody>
      <dsp:txXfrm>
        <a:off x="2260854" y="1473197"/>
        <a:ext cx="8254746" cy="685208"/>
      </dsp:txXfrm>
    </dsp:sp>
    <dsp:sp modelId="{9B453E9E-5005-C547-8454-9B4F05F03B32}">
      <dsp:nvSpPr>
        <dsp:cNvPr id="0" name=""/>
        <dsp:cNvSpPr/>
      </dsp:nvSpPr>
      <dsp:spPr>
        <a:xfrm>
          <a:off x="2103120" y="2158406"/>
          <a:ext cx="8412480" cy="0"/>
        </a:xfrm>
        <a:prstGeom prst="line">
          <a:avLst/>
        </a:prstGeom>
        <a:solidFill>
          <a:schemeClr val="dk2">
            <a:hueOff val="0"/>
            <a:satOff val="0"/>
            <a:lumOff val="0"/>
            <a:alphaOff val="0"/>
          </a:schemeClr>
        </a:solidFill>
        <a:ln w="12700" cap="flat" cmpd="sng" algn="ctr">
          <a:solidFill>
            <a:schemeClr val="dk2">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A4BDB2E-9B60-A44C-A5B8-7937063B74A4}">
      <dsp:nvSpPr>
        <dsp:cNvPr id="0" name=""/>
        <dsp:cNvSpPr/>
      </dsp:nvSpPr>
      <dsp:spPr>
        <a:xfrm>
          <a:off x="2260854" y="2192666"/>
          <a:ext cx="8254746" cy="6852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a:t>Response rate, reporting burden</a:t>
          </a:r>
        </a:p>
      </dsp:txBody>
      <dsp:txXfrm>
        <a:off x="2260854" y="2192666"/>
        <a:ext cx="8254746" cy="685208"/>
      </dsp:txXfrm>
    </dsp:sp>
    <dsp:sp modelId="{665328EB-D0D5-5245-84E0-96F3192BFFF3}">
      <dsp:nvSpPr>
        <dsp:cNvPr id="0" name=""/>
        <dsp:cNvSpPr/>
      </dsp:nvSpPr>
      <dsp:spPr>
        <a:xfrm>
          <a:off x="2103120" y="2877874"/>
          <a:ext cx="8412480" cy="0"/>
        </a:xfrm>
        <a:prstGeom prst="line">
          <a:avLst/>
        </a:prstGeom>
        <a:solidFill>
          <a:schemeClr val="dk2">
            <a:hueOff val="0"/>
            <a:satOff val="0"/>
            <a:lumOff val="0"/>
            <a:alphaOff val="0"/>
          </a:schemeClr>
        </a:solidFill>
        <a:ln w="12700" cap="flat" cmpd="sng" algn="ctr">
          <a:solidFill>
            <a:schemeClr val="dk2">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47576C9-D549-4F44-AAC0-83627C06759F}">
      <dsp:nvSpPr>
        <dsp:cNvPr id="0" name=""/>
        <dsp:cNvSpPr/>
      </dsp:nvSpPr>
      <dsp:spPr>
        <a:xfrm>
          <a:off x="2260854" y="2912135"/>
          <a:ext cx="8254746" cy="6852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dirty="0"/>
            <a:t>Removing redundancies, combining similar questions</a:t>
          </a:r>
        </a:p>
      </dsp:txBody>
      <dsp:txXfrm>
        <a:off x="2260854" y="2912135"/>
        <a:ext cx="8254746" cy="685208"/>
      </dsp:txXfrm>
    </dsp:sp>
    <dsp:sp modelId="{2FCA0CEF-5159-3241-8D77-E0453FA87B37}">
      <dsp:nvSpPr>
        <dsp:cNvPr id="0" name=""/>
        <dsp:cNvSpPr/>
      </dsp:nvSpPr>
      <dsp:spPr>
        <a:xfrm>
          <a:off x="2103120" y="3597343"/>
          <a:ext cx="8412480" cy="0"/>
        </a:xfrm>
        <a:prstGeom prst="line">
          <a:avLst/>
        </a:prstGeom>
        <a:solidFill>
          <a:schemeClr val="dk2">
            <a:hueOff val="0"/>
            <a:satOff val="0"/>
            <a:lumOff val="0"/>
            <a:alphaOff val="0"/>
          </a:schemeClr>
        </a:solidFill>
        <a:ln w="12700" cap="flat" cmpd="sng" algn="ctr">
          <a:solidFill>
            <a:schemeClr val="dk2">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D4F5D22-22EB-1549-BA13-BA19E899D2F8}">
      <dsp:nvSpPr>
        <dsp:cNvPr id="0" name=""/>
        <dsp:cNvSpPr/>
      </dsp:nvSpPr>
      <dsp:spPr>
        <a:xfrm>
          <a:off x="2260854" y="3631603"/>
          <a:ext cx="8254746" cy="6852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dirty="0"/>
            <a:t>External Outcomes	</a:t>
          </a:r>
        </a:p>
      </dsp:txBody>
      <dsp:txXfrm>
        <a:off x="2260854" y="3631603"/>
        <a:ext cx="8254746" cy="685208"/>
      </dsp:txXfrm>
    </dsp:sp>
    <dsp:sp modelId="{8015ECE1-4D46-7944-AD79-166648872EE1}">
      <dsp:nvSpPr>
        <dsp:cNvPr id="0" name=""/>
        <dsp:cNvSpPr/>
      </dsp:nvSpPr>
      <dsp:spPr>
        <a:xfrm>
          <a:off x="2103120" y="4316812"/>
          <a:ext cx="8412480" cy="0"/>
        </a:xfrm>
        <a:prstGeom prst="line">
          <a:avLst/>
        </a:prstGeom>
        <a:solidFill>
          <a:schemeClr val="dk2">
            <a:hueOff val="0"/>
            <a:satOff val="0"/>
            <a:lumOff val="0"/>
            <a:alphaOff val="0"/>
          </a:schemeClr>
        </a:solidFill>
        <a:ln w="12700" cap="flat" cmpd="sng" algn="ctr">
          <a:solidFill>
            <a:schemeClr val="dk2">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BA9034-453A-E148-BB25-C1B72F053F45}">
      <dsp:nvSpPr>
        <dsp:cNvPr id="0" name=""/>
        <dsp:cNvSpPr/>
      </dsp:nvSpPr>
      <dsp:spPr>
        <a:xfrm>
          <a:off x="553996" y="1023"/>
          <a:ext cx="4348621" cy="1183048"/>
        </a:xfrm>
        <a:prstGeom prst="chevr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15240" rIns="0" bIns="15240" numCol="1" spcCol="1270" anchor="ctr" anchorCtr="0">
          <a:noAutofit/>
        </a:bodyPr>
        <a:lstStyle/>
        <a:p>
          <a:pPr marL="0" lvl="0" indent="0" algn="ctr" defTabSz="1066800">
            <a:lnSpc>
              <a:spcPct val="90000"/>
            </a:lnSpc>
            <a:spcBef>
              <a:spcPct val="0"/>
            </a:spcBef>
            <a:spcAft>
              <a:spcPct val="35000"/>
            </a:spcAft>
            <a:buNone/>
          </a:pPr>
          <a:r>
            <a:rPr lang="en-US" sz="2400" b="1" kern="1200" dirty="0"/>
            <a:t>Data tracking</a:t>
          </a:r>
        </a:p>
      </dsp:txBody>
      <dsp:txXfrm>
        <a:off x="1145520" y="1023"/>
        <a:ext cx="3165573" cy="1183048"/>
      </dsp:txXfrm>
    </dsp:sp>
    <dsp:sp modelId="{D69612F7-28C3-534D-91E9-3104FD68DE74}">
      <dsp:nvSpPr>
        <dsp:cNvPr id="0" name=""/>
        <dsp:cNvSpPr/>
      </dsp:nvSpPr>
      <dsp:spPr>
        <a:xfrm>
          <a:off x="4518127" y="101583"/>
          <a:ext cx="3609355" cy="981930"/>
        </a:xfrm>
        <a:prstGeom prst="chevron">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US" sz="2000" kern="1200" dirty="0"/>
            <a:t>Internal collaborations</a:t>
          </a:r>
        </a:p>
      </dsp:txBody>
      <dsp:txXfrm>
        <a:off x="5009092" y="101583"/>
        <a:ext cx="2627425" cy="981930"/>
      </dsp:txXfrm>
    </dsp:sp>
    <dsp:sp modelId="{83C19442-EDA9-174C-93DE-ABF3B4A88C19}">
      <dsp:nvSpPr>
        <dsp:cNvPr id="0" name=""/>
        <dsp:cNvSpPr/>
      </dsp:nvSpPr>
      <dsp:spPr>
        <a:xfrm>
          <a:off x="7783807" y="101583"/>
          <a:ext cx="3609355" cy="981930"/>
        </a:xfrm>
        <a:prstGeom prst="chevron">
          <a:avLst/>
        </a:prstGeom>
        <a:solidFill>
          <a:schemeClr val="accent2">
            <a:tint val="40000"/>
            <a:alpha val="90000"/>
            <a:hueOff val="-169845"/>
            <a:satOff val="-15069"/>
            <a:lumOff val="-154"/>
            <a:alphaOff val="0"/>
          </a:schemeClr>
        </a:solidFill>
        <a:ln w="12700" cap="flat" cmpd="sng" algn="ctr">
          <a:solidFill>
            <a:schemeClr val="accent2">
              <a:tint val="40000"/>
              <a:alpha val="90000"/>
              <a:hueOff val="-169845"/>
              <a:satOff val="-15069"/>
              <a:lumOff val="-15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US" sz="2000" kern="1200" dirty="0"/>
            <a:t>Repeat surveys</a:t>
          </a:r>
        </a:p>
      </dsp:txBody>
      <dsp:txXfrm>
        <a:off x="8274772" y="101583"/>
        <a:ext cx="2627425" cy="981930"/>
      </dsp:txXfrm>
    </dsp:sp>
    <dsp:sp modelId="{39E4523F-14C2-8042-9D41-E1910DBC9955}">
      <dsp:nvSpPr>
        <dsp:cNvPr id="0" name=""/>
        <dsp:cNvSpPr/>
      </dsp:nvSpPr>
      <dsp:spPr>
        <a:xfrm>
          <a:off x="553996" y="1349699"/>
          <a:ext cx="4348621" cy="1183048"/>
        </a:xfrm>
        <a:prstGeom prst="chevron">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15240" rIns="0" bIns="15240" numCol="1" spcCol="1270" anchor="ctr" anchorCtr="0">
          <a:noAutofit/>
        </a:bodyPr>
        <a:lstStyle/>
        <a:p>
          <a:pPr marL="0" lvl="0" indent="0" algn="ctr" defTabSz="1066800">
            <a:lnSpc>
              <a:spcPct val="90000"/>
            </a:lnSpc>
            <a:spcBef>
              <a:spcPct val="0"/>
            </a:spcBef>
            <a:spcAft>
              <a:spcPct val="35000"/>
            </a:spcAft>
            <a:buNone/>
          </a:pPr>
          <a:r>
            <a:rPr lang="en-US" sz="2400" b="1" kern="1200" dirty="0"/>
            <a:t>Sharing with stakeholders</a:t>
          </a:r>
        </a:p>
      </dsp:txBody>
      <dsp:txXfrm>
        <a:off x="1145520" y="1349699"/>
        <a:ext cx="3165573" cy="1183048"/>
      </dsp:txXfrm>
    </dsp:sp>
    <dsp:sp modelId="{2719B31D-4182-2142-B476-ECFAF9E37D20}">
      <dsp:nvSpPr>
        <dsp:cNvPr id="0" name=""/>
        <dsp:cNvSpPr/>
      </dsp:nvSpPr>
      <dsp:spPr>
        <a:xfrm>
          <a:off x="4518127" y="1450258"/>
          <a:ext cx="3609355" cy="981930"/>
        </a:xfrm>
        <a:prstGeom prst="chevron">
          <a:avLst/>
        </a:prstGeom>
        <a:solidFill>
          <a:schemeClr val="accent2">
            <a:tint val="40000"/>
            <a:alpha val="90000"/>
            <a:hueOff val="-339690"/>
            <a:satOff val="-30138"/>
            <a:lumOff val="-308"/>
            <a:alphaOff val="0"/>
          </a:schemeClr>
        </a:solidFill>
        <a:ln w="12700" cap="flat" cmpd="sng" algn="ctr">
          <a:solidFill>
            <a:schemeClr val="accent2">
              <a:tint val="40000"/>
              <a:alpha val="90000"/>
              <a:hueOff val="-339690"/>
              <a:satOff val="-30138"/>
              <a:lumOff val="-30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US" sz="2000" kern="1200" dirty="0"/>
            <a:t>Justification for current efforts</a:t>
          </a:r>
        </a:p>
      </dsp:txBody>
      <dsp:txXfrm>
        <a:off x="5009092" y="1450258"/>
        <a:ext cx="2627425" cy="981930"/>
      </dsp:txXfrm>
    </dsp:sp>
    <dsp:sp modelId="{38919540-C79B-AF4E-B02C-91F115A95E41}">
      <dsp:nvSpPr>
        <dsp:cNvPr id="0" name=""/>
        <dsp:cNvSpPr/>
      </dsp:nvSpPr>
      <dsp:spPr>
        <a:xfrm>
          <a:off x="7783807" y="1450258"/>
          <a:ext cx="3609355" cy="981930"/>
        </a:xfrm>
        <a:prstGeom prst="chevron">
          <a:avLst/>
        </a:prstGeom>
        <a:solidFill>
          <a:schemeClr val="accent2">
            <a:tint val="40000"/>
            <a:alpha val="90000"/>
            <a:hueOff val="-509536"/>
            <a:satOff val="-45208"/>
            <a:lumOff val="-461"/>
            <a:alphaOff val="0"/>
          </a:schemeClr>
        </a:solidFill>
        <a:ln w="12700" cap="flat" cmpd="sng" algn="ctr">
          <a:solidFill>
            <a:schemeClr val="accent2">
              <a:tint val="40000"/>
              <a:alpha val="90000"/>
              <a:hueOff val="-509536"/>
              <a:satOff val="-45208"/>
              <a:lumOff val="-46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US" sz="2000" kern="1200" dirty="0"/>
            <a:t>Request for additional support</a:t>
          </a:r>
        </a:p>
      </dsp:txBody>
      <dsp:txXfrm>
        <a:off x="8274772" y="1450258"/>
        <a:ext cx="2627425" cy="981930"/>
      </dsp:txXfrm>
    </dsp:sp>
    <dsp:sp modelId="{959ECF03-E61D-294E-AF4D-A17C3E9B3E62}">
      <dsp:nvSpPr>
        <dsp:cNvPr id="0" name=""/>
        <dsp:cNvSpPr/>
      </dsp:nvSpPr>
      <dsp:spPr>
        <a:xfrm>
          <a:off x="553996" y="2698375"/>
          <a:ext cx="4348621" cy="1183048"/>
        </a:xfrm>
        <a:prstGeom prst="chevron">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15240" rIns="0" bIns="15240" numCol="1" spcCol="1270" anchor="ctr" anchorCtr="0">
          <a:noAutofit/>
        </a:bodyPr>
        <a:lstStyle/>
        <a:p>
          <a:pPr marL="0" lvl="0" indent="0" algn="ctr" defTabSz="1066800">
            <a:lnSpc>
              <a:spcPct val="90000"/>
            </a:lnSpc>
            <a:spcBef>
              <a:spcPct val="0"/>
            </a:spcBef>
            <a:spcAft>
              <a:spcPct val="35000"/>
            </a:spcAft>
            <a:buNone/>
          </a:pPr>
          <a:r>
            <a:rPr lang="en-US" sz="2400" b="1" kern="1200" dirty="0"/>
            <a:t>Resources for improvement</a:t>
          </a:r>
        </a:p>
      </dsp:txBody>
      <dsp:txXfrm>
        <a:off x="1145520" y="2698375"/>
        <a:ext cx="3165573" cy="1183048"/>
      </dsp:txXfrm>
    </dsp:sp>
    <dsp:sp modelId="{4FDD67AB-7299-1D41-B9C3-EF22830C6FD8}">
      <dsp:nvSpPr>
        <dsp:cNvPr id="0" name=""/>
        <dsp:cNvSpPr/>
      </dsp:nvSpPr>
      <dsp:spPr>
        <a:xfrm>
          <a:off x="4518127" y="2798934"/>
          <a:ext cx="3609355" cy="981930"/>
        </a:xfrm>
        <a:prstGeom prst="chevron">
          <a:avLst/>
        </a:prstGeom>
        <a:solidFill>
          <a:schemeClr val="accent2">
            <a:tint val="40000"/>
            <a:alpha val="90000"/>
            <a:hueOff val="-679381"/>
            <a:satOff val="-60277"/>
            <a:lumOff val="-615"/>
            <a:alphaOff val="0"/>
          </a:schemeClr>
        </a:solidFill>
        <a:ln w="12700" cap="flat" cmpd="sng" algn="ctr">
          <a:solidFill>
            <a:schemeClr val="accent2">
              <a:tint val="40000"/>
              <a:alpha val="90000"/>
              <a:hueOff val="-679381"/>
              <a:satOff val="-60277"/>
              <a:lumOff val="-61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US" sz="2000" kern="1200" dirty="0"/>
            <a:t>Best Practices</a:t>
          </a:r>
        </a:p>
      </dsp:txBody>
      <dsp:txXfrm>
        <a:off x="5009092" y="2798934"/>
        <a:ext cx="2627425" cy="981930"/>
      </dsp:txXfrm>
    </dsp:sp>
    <dsp:sp modelId="{03399801-93CD-174F-B852-C3CC2ADAFE72}">
      <dsp:nvSpPr>
        <dsp:cNvPr id="0" name=""/>
        <dsp:cNvSpPr/>
      </dsp:nvSpPr>
      <dsp:spPr>
        <a:xfrm>
          <a:off x="7783807" y="2798934"/>
          <a:ext cx="3609355" cy="981930"/>
        </a:xfrm>
        <a:prstGeom prst="chevron">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US" sz="2000" kern="1200" dirty="0"/>
            <a:t>Learning collaboratives/“Buddy” system</a:t>
          </a:r>
        </a:p>
      </dsp:txBody>
      <dsp:txXfrm>
        <a:off x="8274772" y="2798934"/>
        <a:ext cx="2627425" cy="98193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416CAD-EDC0-44C8-A8FF-E64D2F5D330D}">
      <dsp:nvSpPr>
        <dsp:cNvPr id="0" name=""/>
        <dsp:cNvSpPr/>
      </dsp:nvSpPr>
      <dsp:spPr>
        <a:xfrm>
          <a:off x="212335" y="469890"/>
          <a:ext cx="1335915" cy="1335915"/>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0A17CE6-C86B-44F6-8CA4-413EEA0A24A9}">
      <dsp:nvSpPr>
        <dsp:cNvPr id="0" name=""/>
        <dsp:cNvSpPr/>
      </dsp:nvSpPr>
      <dsp:spPr>
        <a:xfrm>
          <a:off x="492877" y="750432"/>
          <a:ext cx="774830" cy="77483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CF45D60-142E-4761-BFC8-995C8DD75667}">
      <dsp:nvSpPr>
        <dsp:cNvPr id="0" name=""/>
        <dsp:cNvSpPr/>
      </dsp:nvSpPr>
      <dsp:spPr>
        <a:xfrm>
          <a:off x="1834517" y="469890"/>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b="1" kern="1200"/>
            <a:t>Understanding Stakeholder Social Mission Priorities (19-20)</a:t>
          </a:r>
        </a:p>
      </dsp:txBody>
      <dsp:txXfrm>
        <a:off x="1834517" y="469890"/>
        <a:ext cx="3148942" cy="1335915"/>
      </dsp:txXfrm>
    </dsp:sp>
    <dsp:sp modelId="{1F5C97EE-C088-4411-A7E3-521C0AD37453}">
      <dsp:nvSpPr>
        <dsp:cNvPr id="0" name=""/>
        <dsp:cNvSpPr/>
      </dsp:nvSpPr>
      <dsp:spPr>
        <a:xfrm>
          <a:off x="5532139" y="469890"/>
          <a:ext cx="1335915" cy="1335915"/>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79FC765-9C3A-4E35-8F50-7536FBFA71FE}">
      <dsp:nvSpPr>
        <dsp:cNvPr id="0" name=""/>
        <dsp:cNvSpPr/>
      </dsp:nvSpPr>
      <dsp:spPr>
        <a:xfrm>
          <a:off x="5812681" y="750432"/>
          <a:ext cx="774830" cy="77483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B48CE53-4CD8-42CD-8542-C362F58382B3}">
      <dsp:nvSpPr>
        <dsp:cNvPr id="0" name=""/>
        <dsp:cNvSpPr/>
      </dsp:nvSpPr>
      <dsp:spPr>
        <a:xfrm>
          <a:off x="7154322" y="469890"/>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b="1" kern="1200"/>
            <a:t>Social Mission in Health Professions Accreditation (19-20)</a:t>
          </a:r>
        </a:p>
      </dsp:txBody>
      <dsp:txXfrm>
        <a:off x="7154322" y="469890"/>
        <a:ext cx="3148942" cy="1335915"/>
      </dsp:txXfrm>
    </dsp:sp>
    <dsp:sp modelId="{8B7255F2-67C8-408F-A388-20E1374272B4}">
      <dsp:nvSpPr>
        <dsp:cNvPr id="0" name=""/>
        <dsp:cNvSpPr/>
      </dsp:nvSpPr>
      <dsp:spPr>
        <a:xfrm>
          <a:off x="212335" y="2545532"/>
          <a:ext cx="1335915" cy="1335915"/>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264F7C7-FD8F-4501-9991-D3C012A8FD2B}">
      <dsp:nvSpPr>
        <dsp:cNvPr id="0" name=""/>
        <dsp:cNvSpPr/>
      </dsp:nvSpPr>
      <dsp:spPr>
        <a:xfrm>
          <a:off x="492877" y="2826074"/>
          <a:ext cx="774830" cy="77483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BC4FFD9-E127-4C11-854C-E43DFFB0CDC1}">
      <dsp:nvSpPr>
        <dsp:cNvPr id="0" name=""/>
        <dsp:cNvSpPr/>
      </dsp:nvSpPr>
      <dsp:spPr>
        <a:xfrm>
          <a:off x="1834517" y="2545532"/>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b="1" kern="1200"/>
            <a:t>Understanding the Impact of COVID-19 on Medical School Pathway Programs (20-21)</a:t>
          </a:r>
        </a:p>
      </dsp:txBody>
      <dsp:txXfrm>
        <a:off x="1834517" y="2545532"/>
        <a:ext cx="3148942" cy="1335915"/>
      </dsp:txXfrm>
    </dsp:sp>
    <dsp:sp modelId="{C47C20D9-769B-4EF5-8944-52A08A9F2DA3}">
      <dsp:nvSpPr>
        <dsp:cNvPr id="0" name=""/>
        <dsp:cNvSpPr/>
      </dsp:nvSpPr>
      <dsp:spPr>
        <a:xfrm>
          <a:off x="5532139" y="2545532"/>
          <a:ext cx="1335915" cy="1335915"/>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E788485-A539-480F-98C0-4926980C16E5}">
      <dsp:nvSpPr>
        <dsp:cNvPr id="0" name=""/>
        <dsp:cNvSpPr/>
      </dsp:nvSpPr>
      <dsp:spPr>
        <a:xfrm>
          <a:off x="5812681" y="2826074"/>
          <a:ext cx="774830" cy="77483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F5F1150-AA87-4C94-A655-689FACCDF937}">
      <dsp:nvSpPr>
        <dsp:cNvPr id="0" name=""/>
        <dsp:cNvSpPr/>
      </dsp:nvSpPr>
      <dsp:spPr>
        <a:xfrm>
          <a:off x="7154322" y="2545532"/>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b="1" kern="1200" dirty="0"/>
            <a:t>Medical School Social Mission association with Residency Systems-Based Practice Performance (21-22)</a:t>
          </a:r>
        </a:p>
      </dsp:txBody>
      <dsp:txXfrm>
        <a:off x="7154322" y="2545532"/>
        <a:ext cx="3148942" cy="133591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ADEE15-7257-459F-AFAF-88CA6C21AC59}">
      <dsp:nvSpPr>
        <dsp:cNvPr id="0" name=""/>
        <dsp:cNvSpPr/>
      </dsp:nvSpPr>
      <dsp:spPr>
        <a:xfrm>
          <a:off x="0" y="3929"/>
          <a:ext cx="11283695" cy="886953"/>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DDC91C4-3862-40B8-A6A3-15C5C829F0AD}">
      <dsp:nvSpPr>
        <dsp:cNvPr id="0" name=""/>
        <dsp:cNvSpPr/>
      </dsp:nvSpPr>
      <dsp:spPr>
        <a:xfrm>
          <a:off x="268303" y="203494"/>
          <a:ext cx="488301" cy="48782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66A6218-99D3-474E-967D-B39221123CE5}">
      <dsp:nvSpPr>
        <dsp:cNvPr id="0" name=""/>
        <dsp:cNvSpPr/>
      </dsp:nvSpPr>
      <dsp:spPr>
        <a:xfrm>
          <a:off x="1024907" y="3929"/>
          <a:ext cx="5077663" cy="914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03" tIns="96803" rIns="96803" bIns="96803" numCol="1" spcCol="1270" anchor="ctr" anchorCtr="0">
          <a:noAutofit/>
        </a:bodyPr>
        <a:lstStyle/>
        <a:p>
          <a:pPr marL="0" lvl="0" indent="0" algn="l" defTabSz="1066800">
            <a:lnSpc>
              <a:spcPct val="100000"/>
            </a:lnSpc>
            <a:spcBef>
              <a:spcPct val="0"/>
            </a:spcBef>
            <a:spcAft>
              <a:spcPct val="35000"/>
            </a:spcAft>
            <a:buNone/>
          </a:pPr>
          <a:r>
            <a:rPr lang="en-US" sz="2400" kern="1200" dirty="0"/>
            <a:t>Fuel the </a:t>
          </a:r>
          <a:r>
            <a:rPr lang="en-US" sz="2400" b="1" kern="1200" dirty="0"/>
            <a:t>conversation</a:t>
          </a:r>
        </a:p>
      </dsp:txBody>
      <dsp:txXfrm>
        <a:off x="1024907" y="3929"/>
        <a:ext cx="5077663" cy="914670"/>
      </dsp:txXfrm>
    </dsp:sp>
    <dsp:sp modelId="{3D57C154-0C3E-3548-9B76-FB7480CA45E5}">
      <dsp:nvSpPr>
        <dsp:cNvPr id="0" name=""/>
        <dsp:cNvSpPr/>
      </dsp:nvSpPr>
      <dsp:spPr>
        <a:xfrm>
          <a:off x="6102570" y="3929"/>
          <a:ext cx="5165341" cy="8869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3869" tIns="93869" rIns="93869" bIns="93869" numCol="1" spcCol="1270" anchor="ctr" anchorCtr="0">
          <a:noAutofit/>
        </a:bodyPr>
        <a:lstStyle/>
        <a:p>
          <a:pPr marL="0" lvl="0" indent="0" algn="l" defTabSz="1066800">
            <a:lnSpc>
              <a:spcPct val="100000"/>
            </a:lnSpc>
            <a:spcBef>
              <a:spcPct val="0"/>
            </a:spcBef>
            <a:spcAft>
              <a:spcPct val="35000"/>
            </a:spcAft>
            <a:buNone/>
          </a:pPr>
          <a:r>
            <a:rPr lang="en-US" sz="2400" b="1" kern="1200" dirty="0">
              <a:solidFill>
                <a:schemeClr val="accent2">
                  <a:lumMod val="50000"/>
                </a:schemeClr>
              </a:solidFill>
            </a:rPr>
            <a:t>Convening, publication, comparisons, global collaborations, accreditation</a:t>
          </a:r>
        </a:p>
      </dsp:txBody>
      <dsp:txXfrm>
        <a:off x="6102570" y="3929"/>
        <a:ext cx="5165341" cy="886953"/>
      </dsp:txXfrm>
    </dsp:sp>
    <dsp:sp modelId="{DB96015D-90A2-4FD2-A95E-85581E89EFAB}">
      <dsp:nvSpPr>
        <dsp:cNvPr id="0" name=""/>
        <dsp:cNvSpPr/>
      </dsp:nvSpPr>
      <dsp:spPr>
        <a:xfrm>
          <a:off x="0" y="1147267"/>
          <a:ext cx="11283695" cy="886953"/>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D102C6-6612-40ED-B177-29F338E0000C}">
      <dsp:nvSpPr>
        <dsp:cNvPr id="0" name=""/>
        <dsp:cNvSpPr/>
      </dsp:nvSpPr>
      <dsp:spPr>
        <a:xfrm>
          <a:off x="268303" y="1346832"/>
          <a:ext cx="488301" cy="48782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1F011AD-63AC-4DC8-95CB-2C369853DC1F}">
      <dsp:nvSpPr>
        <dsp:cNvPr id="0" name=""/>
        <dsp:cNvSpPr/>
      </dsp:nvSpPr>
      <dsp:spPr>
        <a:xfrm>
          <a:off x="1024907" y="1147267"/>
          <a:ext cx="5077663" cy="914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03" tIns="96803" rIns="96803" bIns="96803" numCol="1" spcCol="1270" anchor="ctr" anchorCtr="0">
          <a:noAutofit/>
        </a:bodyPr>
        <a:lstStyle/>
        <a:p>
          <a:pPr marL="0" lvl="0" indent="0" algn="l" defTabSz="1066800">
            <a:lnSpc>
              <a:spcPct val="100000"/>
            </a:lnSpc>
            <a:spcBef>
              <a:spcPct val="0"/>
            </a:spcBef>
            <a:spcAft>
              <a:spcPct val="35000"/>
            </a:spcAft>
            <a:buNone/>
          </a:pPr>
          <a:r>
            <a:rPr lang="en-US" sz="2400" kern="1200" dirty="0"/>
            <a:t>Stimulate </a:t>
          </a:r>
          <a:r>
            <a:rPr lang="en-US" sz="2400" b="1" kern="1200" dirty="0"/>
            <a:t>interprofessional engagement</a:t>
          </a:r>
        </a:p>
      </dsp:txBody>
      <dsp:txXfrm>
        <a:off x="1024907" y="1147267"/>
        <a:ext cx="5077663" cy="914670"/>
      </dsp:txXfrm>
    </dsp:sp>
    <dsp:sp modelId="{13C65966-551F-6444-AC94-30482B6CF8D9}">
      <dsp:nvSpPr>
        <dsp:cNvPr id="0" name=""/>
        <dsp:cNvSpPr/>
      </dsp:nvSpPr>
      <dsp:spPr>
        <a:xfrm>
          <a:off x="6102570" y="1147267"/>
          <a:ext cx="5165341" cy="8869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3869" tIns="93869" rIns="93869" bIns="93869" numCol="1" spcCol="1270" anchor="ctr" anchorCtr="0">
          <a:noAutofit/>
        </a:bodyPr>
        <a:lstStyle/>
        <a:p>
          <a:pPr marL="0" lvl="0" indent="0" algn="l" defTabSz="1066800">
            <a:lnSpc>
              <a:spcPct val="100000"/>
            </a:lnSpc>
            <a:spcBef>
              <a:spcPct val="0"/>
            </a:spcBef>
            <a:spcAft>
              <a:spcPct val="35000"/>
            </a:spcAft>
            <a:buNone/>
          </a:pPr>
          <a:r>
            <a:rPr lang="en-US" sz="2400" b="1" kern="1200" dirty="0">
              <a:solidFill>
                <a:schemeClr val="accent2">
                  <a:lumMod val="50000"/>
                </a:schemeClr>
              </a:solidFill>
            </a:rPr>
            <a:t>Partnerships with students, communities, prof associations</a:t>
          </a:r>
        </a:p>
      </dsp:txBody>
      <dsp:txXfrm>
        <a:off x="6102570" y="1147267"/>
        <a:ext cx="5165341" cy="886953"/>
      </dsp:txXfrm>
    </dsp:sp>
    <dsp:sp modelId="{8F17E0F7-9BC7-4B5C-8D47-8E70F03D2F67}">
      <dsp:nvSpPr>
        <dsp:cNvPr id="0" name=""/>
        <dsp:cNvSpPr/>
      </dsp:nvSpPr>
      <dsp:spPr>
        <a:xfrm>
          <a:off x="0" y="2290605"/>
          <a:ext cx="11283695" cy="886953"/>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786DBB6-E36C-47CC-B740-927163DFD1F9}">
      <dsp:nvSpPr>
        <dsp:cNvPr id="0" name=""/>
        <dsp:cNvSpPr/>
      </dsp:nvSpPr>
      <dsp:spPr>
        <a:xfrm>
          <a:off x="268303" y="2490170"/>
          <a:ext cx="488301" cy="48782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AC80C2B-8D8C-456D-BCDE-B18CAA141B5D}">
      <dsp:nvSpPr>
        <dsp:cNvPr id="0" name=""/>
        <dsp:cNvSpPr/>
      </dsp:nvSpPr>
      <dsp:spPr>
        <a:xfrm>
          <a:off x="1024907" y="2290605"/>
          <a:ext cx="5077663" cy="914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03" tIns="96803" rIns="96803" bIns="96803" numCol="1" spcCol="1270" anchor="ctr" anchorCtr="0">
          <a:noAutofit/>
        </a:bodyPr>
        <a:lstStyle/>
        <a:p>
          <a:pPr marL="0" lvl="0" indent="0" algn="l" defTabSz="1066800">
            <a:lnSpc>
              <a:spcPct val="100000"/>
            </a:lnSpc>
            <a:spcBef>
              <a:spcPct val="0"/>
            </a:spcBef>
            <a:spcAft>
              <a:spcPct val="35000"/>
            </a:spcAft>
            <a:buNone/>
          </a:pPr>
          <a:r>
            <a:rPr lang="en-US" sz="2400" kern="1200" dirty="0"/>
            <a:t>Provide </a:t>
          </a:r>
          <a:r>
            <a:rPr lang="en-US" sz="2400" b="1" kern="1200" dirty="0"/>
            <a:t>benchmarks</a:t>
          </a:r>
          <a:r>
            <a:rPr lang="en-US" sz="2400" kern="1200" dirty="0"/>
            <a:t> and learning opportunities</a:t>
          </a:r>
        </a:p>
      </dsp:txBody>
      <dsp:txXfrm>
        <a:off x="1024907" y="2290605"/>
        <a:ext cx="5077663" cy="914670"/>
      </dsp:txXfrm>
    </dsp:sp>
    <dsp:sp modelId="{B0FDAF64-5B7D-0D4B-8E7B-D853D6CDDEAF}">
      <dsp:nvSpPr>
        <dsp:cNvPr id="0" name=""/>
        <dsp:cNvSpPr/>
      </dsp:nvSpPr>
      <dsp:spPr>
        <a:xfrm>
          <a:off x="6102570" y="2290605"/>
          <a:ext cx="5165341" cy="8869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3869" tIns="93869" rIns="93869" bIns="93869" numCol="1" spcCol="1270" anchor="ctr" anchorCtr="0">
          <a:noAutofit/>
        </a:bodyPr>
        <a:lstStyle/>
        <a:p>
          <a:pPr marL="0" lvl="0" indent="0" algn="l" defTabSz="1066800">
            <a:lnSpc>
              <a:spcPct val="100000"/>
            </a:lnSpc>
            <a:spcBef>
              <a:spcPct val="0"/>
            </a:spcBef>
            <a:spcAft>
              <a:spcPct val="35000"/>
            </a:spcAft>
            <a:buNone/>
          </a:pPr>
          <a:r>
            <a:rPr lang="en-US" sz="2400" b="1" kern="1200" dirty="0">
              <a:solidFill>
                <a:schemeClr val="accent2">
                  <a:lumMod val="50000"/>
                </a:schemeClr>
              </a:solidFill>
            </a:rPr>
            <a:t>Repeat surveys, best practices, Learning collaboratives</a:t>
          </a:r>
        </a:p>
      </dsp:txBody>
      <dsp:txXfrm>
        <a:off x="6102570" y="2290605"/>
        <a:ext cx="5165341" cy="886953"/>
      </dsp:txXfrm>
    </dsp:sp>
    <dsp:sp modelId="{2F8680B3-2E3F-4554-A905-B928D8C946CB}">
      <dsp:nvSpPr>
        <dsp:cNvPr id="0" name=""/>
        <dsp:cNvSpPr/>
      </dsp:nvSpPr>
      <dsp:spPr>
        <a:xfrm>
          <a:off x="0" y="3433943"/>
          <a:ext cx="11283695" cy="886953"/>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83A711-263D-4367-A69C-4E3894175119}">
      <dsp:nvSpPr>
        <dsp:cNvPr id="0" name=""/>
        <dsp:cNvSpPr/>
      </dsp:nvSpPr>
      <dsp:spPr>
        <a:xfrm>
          <a:off x="268303" y="3633508"/>
          <a:ext cx="488301" cy="48782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50AE999-4681-4356-85D7-356DDB59337F}">
      <dsp:nvSpPr>
        <dsp:cNvPr id="0" name=""/>
        <dsp:cNvSpPr/>
      </dsp:nvSpPr>
      <dsp:spPr>
        <a:xfrm>
          <a:off x="1024907" y="3433943"/>
          <a:ext cx="5077663" cy="914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03" tIns="96803" rIns="96803" bIns="96803" numCol="1" spcCol="1270" anchor="ctr" anchorCtr="0">
          <a:noAutofit/>
        </a:bodyPr>
        <a:lstStyle/>
        <a:p>
          <a:pPr marL="0" lvl="0" indent="0" algn="l" defTabSz="1066800">
            <a:lnSpc>
              <a:spcPct val="100000"/>
            </a:lnSpc>
            <a:spcBef>
              <a:spcPct val="0"/>
            </a:spcBef>
            <a:spcAft>
              <a:spcPct val="35000"/>
            </a:spcAft>
            <a:buNone/>
          </a:pPr>
          <a:r>
            <a:rPr lang="en-US" sz="2400" kern="1200" dirty="0"/>
            <a:t>Promote </a:t>
          </a:r>
          <a:r>
            <a:rPr lang="en-US" sz="2400" b="1" kern="1200" dirty="0"/>
            <a:t>research</a:t>
          </a:r>
          <a:r>
            <a:rPr lang="en-US" sz="2400" kern="1200" dirty="0"/>
            <a:t> on social mission and its measurement</a:t>
          </a:r>
        </a:p>
      </dsp:txBody>
      <dsp:txXfrm>
        <a:off x="1024907" y="3433943"/>
        <a:ext cx="5077663" cy="914670"/>
      </dsp:txXfrm>
    </dsp:sp>
    <dsp:sp modelId="{132AD50E-E6CF-EF46-8C1E-B822E3CC8BE6}">
      <dsp:nvSpPr>
        <dsp:cNvPr id="0" name=""/>
        <dsp:cNvSpPr/>
      </dsp:nvSpPr>
      <dsp:spPr>
        <a:xfrm>
          <a:off x="6102570" y="3433943"/>
          <a:ext cx="5165341" cy="8869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3869" tIns="93869" rIns="93869" bIns="93869" numCol="1" spcCol="1270" anchor="ctr" anchorCtr="0">
          <a:noAutofit/>
        </a:bodyPr>
        <a:lstStyle/>
        <a:p>
          <a:pPr marL="0" lvl="0" indent="0" algn="l" defTabSz="1066800">
            <a:lnSpc>
              <a:spcPct val="100000"/>
            </a:lnSpc>
            <a:spcBef>
              <a:spcPct val="0"/>
            </a:spcBef>
            <a:spcAft>
              <a:spcPct val="35000"/>
            </a:spcAft>
            <a:buNone/>
          </a:pPr>
          <a:r>
            <a:rPr lang="en-US" sz="2400" b="1" kern="1200" dirty="0">
              <a:solidFill>
                <a:schemeClr val="accent2">
                  <a:lumMod val="50000"/>
                </a:schemeClr>
              </a:solidFill>
            </a:rPr>
            <a:t>Understand impact on health equity, logic model</a:t>
          </a:r>
        </a:p>
      </dsp:txBody>
      <dsp:txXfrm>
        <a:off x="6102570" y="3433943"/>
        <a:ext cx="5165341" cy="886953"/>
      </dsp:txXfrm>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4.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BA364F-7FB1-6F4E-B68D-15EF46800A04}" type="datetimeFigureOut">
              <a:rPr lang="en-US" smtClean="0"/>
              <a:t>8/24/21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214007-ED1D-B04D-B095-52F3738E6068}" type="slidenum">
              <a:rPr lang="en-US" smtClean="0"/>
              <a:t>‹#›</a:t>
            </a:fld>
            <a:endParaRPr lang="en-US"/>
          </a:p>
        </p:txBody>
      </p:sp>
    </p:spTree>
    <p:extLst>
      <p:ext uri="{BB962C8B-B14F-4D97-AF65-F5344CB8AC3E}">
        <p14:creationId xmlns:p14="http://schemas.microsoft.com/office/powerpoint/2010/main" val="24517462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dirty="0"/>
          </a:p>
        </p:txBody>
      </p:sp>
      <p:sp>
        <p:nvSpPr>
          <p:cNvPr id="4" name="Slide Number Placeholder 3"/>
          <p:cNvSpPr>
            <a:spLocks noGrp="1"/>
          </p:cNvSpPr>
          <p:nvPr>
            <p:ph type="sldNum" sz="quarter" idx="5"/>
          </p:nvPr>
        </p:nvSpPr>
        <p:spPr/>
        <p:txBody>
          <a:bodyPr/>
          <a:lstStyle/>
          <a:p>
            <a:fld id="{F34903D0-6004-2C47-8BC2-AAE421DC5287}" type="slidenum">
              <a:rPr lang="en-US" smtClean="0"/>
              <a:t>1</a:t>
            </a:fld>
            <a:endParaRPr lang="en-US"/>
          </a:p>
        </p:txBody>
      </p:sp>
    </p:spTree>
    <p:extLst>
      <p:ext uri="{BB962C8B-B14F-4D97-AF65-F5344CB8AC3E}">
        <p14:creationId xmlns:p14="http://schemas.microsoft.com/office/powerpoint/2010/main" val="19882402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SMMI: A free </a:t>
            </a:r>
            <a:r>
              <a:rPr lang="en-US" sz="1200" b="1" dirty="0">
                <a:solidFill>
                  <a:schemeClr val="accent2"/>
                </a:solidFill>
              </a:rPr>
              <a:t>system of metrics </a:t>
            </a:r>
            <a:r>
              <a:rPr lang="en-US" sz="1200" b="1" dirty="0"/>
              <a:t>to assess the social mission of</a:t>
            </a:r>
            <a:r>
              <a:rPr lang="en-US" sz="1200" b="1" dirty="0">
                <a:solidFill>
                  <a:schemeClr val="accent2"/>
                </a:solidFill>
              </a:rPr>
              <a:t> dental</a:t>
            </a:r>
            <a:r>
              <a:rPr lang="en-US" sz="1200" b="1" dirty="0"/>
              <a:t>, </a:t>
            </a:r>
            <a:r>
              <a:rPr lang="en-US" sz="1200" b="1" dirty="0">
                <a:solidFill>
                  <a:schemeClr val="accent2"/>
                </a:solidFill>
              </a:rPr>
              <a:t>medical</a:t>
            </a:r>
            <a:r>
              <a:rPr lang="en-US" sz="1200" b="1" dirty="0"/>
              <a:t>, and </a:t>
            </a:r>
            <a:r>
              <a:rPr lang="en-US" sz="1200" b="1" dirty="0">
                <a:solidFill>
                  <a:schemeClr val="accent2"/>
                </a:solidFill>
              </a:rPr>
              <a:t>nursing</a:t>
            </a:r>
            <a:r>
              <a:rPr lang="en-US" sz="1200" b="1" dirty="0"/>
              <a:t> schools</a:t>
            </a:r>
            <a:endParaRPr lang="en-US" sz="1200" dirty="0"/>
          </a:p>
          <a:p>
            <a:endParaRPr lang="en-US" dirty="0"/>
          </a:p>
        </p:txBody>
      </p:sp>
      <p:sp>
        <p:nvSpPr>
          <p:cNvPr id="4" name="Slide Number Placeholder 3"/>
          <p:cNvSpPr>
            <a:spLocks noGrp="1"/>
          </p:cNvSpPr>
          <p:nvPr>
            <p:ph type="sldNum" sz="quarter" idx="5"/>
          </p:nvPr>
        </p:nvSpPr>
        <p:spPr/>
        <p:txBody>
          <a:bodyPr/>
          <a:lstStyle/>
          <a:p>
            <a:fld id="{9C214007-ED1D-B04D-B095-52F3738E6068}" type="slidenum">
              <a:rPr lang="en-US" smtClean="0"/>
              <a:t>2</a:t>
            </a:fld>
            <a:endParaRPr lang="en-US"/>
          </a:p>
        </p:txBody>
      </p:sp>
    </p:spTree>
    <p:extLst>
      <p:ext uri="{BB962C8B-B14F-4D97-AF65-F5344CB8AC3E}">
        <p14:creationId xmlns:p14="http://schemas.microsoft.com/office/powerpoint/2010/main" val="12789370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Social Mission Metrics Initiative centers around the creation and use of metrics to measure social mission in dental, medical, and nursing schools across the United States. By providing school leaders with a tool to objectively assess the status of social mission at their school, the Initiative aims to advance the field of Social Mission measurement and enhance the national conversation around Social Mission in health professions education.​</a:t>
            </a:r>
          </a:p>
          <a:p>
            <a:endParaRPr lang="en-US" dirty="0"/>
          </a:p>
          <a:p>
            <a:r>
              <a:rPr lang="en-US" dirty="0"/>
              <a:t>SMMI was started at the Mullan Institute as a spinoff of a previous study that Fitz and Candice conducted. As the project grew, we contracted with the Center for Survey Research at the University of Virginia to manage survey distribution and conduct data analysis. The current work is funded by the Robert Wood Johnson Foundation, previous years included additional funding from HRSA.</a:t>
            </a:r>
          </a:p>
        </p:txBody>
      </p:sp>
      <p:sp>
        <p:nvSpPr>
          <p:cNvPr id="4" name="Slide Number Placeholder 3"/>
          <p:cNvSpPr>
            <a:spLocks noGrp="1"/>
          </p:cNvSpPr>
          <p:nvPr>
            <p:ph type="sldNum" sz="quarter" idx="5"/>
          </p:nvPr>
        </p:nvSpPr>
        <p:spPr/>
        <p:txBody>
          <a:bodyPr/>
          <a:lstStyle/>
          <a:p>
            <a:fld id="{A300B76E-2CAC-474D-BE04-A4FAB2FDC5FF}" type="slidenum">
              <a:rPr lang="en-US" smtClean="0"/>
              <a:t>3</a:t>
            </a:fld>
            <a:endParaRPr lang="en-US" dirty="0"/>
          </a:p>
        </p:txBody>
      </p:sp>
    </p:spTree>
    <p:extLst>
      <p:ext uri="{BB962C8B-B14F-4D97-AF65-F5344CB8AC3E}">
        <p14:creationId xmlns:p14="http://schemas.microsoft.com/office/powerpoint/2010/main" val="228374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Fitz </a:t>
            </a:r>
            <a:r>
              <a:rPr lang="mr-IN" b="0" dirty="0"/>
              <a:t>–</a:t>
            </a:r>
            <a:r>
              <a:rPr lang="en-US" b="0" dirty="0"/>
              <a:t> 1 minute</a:t>
            </a:r>
          </a:p>
          <a:p>
            <a:endParaRPr lang="en-US" b="0" dirty="0"/>
          </a:p>
          <a:p>
            <a:r>
              <a:rPr lang="en-US" b="0" dirty="0"/>
              <a:t>Rankings paper was outcomes focused</a:t>
            </a:r>
            <a:r>
              <a:rPr lang="en-US" b="0" baseline="0" dirty="0"/>
              <a:t> </a:t>
            </a:r>
            <a:r>
              <a:rPr lang="en-US" b="0" dirty="0"/>
              <a:t>and demonstrated significant variability in school performance (limited</a:t>
            </a:r>
            <a:r>
              <a:rPr lang="en-US" b="0" baseline="0" dirty="0"/>
              <a:t> to medical schools)</a:t>
            </a:r>
            <a:endParaRPr lang="en-US" b="0" dirty="0"/>
          </a:p>
          <a:p>
            <a:r>
              <a:rPr lang="en-US" b="0" dirty="0"/>
              <a:t>Process measures do not exist </a:t>
            </a:r>
          </a:p>
          <a:p>
            <a:r>
              <a:rPr lang="en-US" b="0" dirty="0"/>
              <a:t>Current study seeks to establish those measures</a:t>
            </a:r>
          </a:p>
        </p:txBody>
      </p:sp>
      <p:sp>
        <p:nvSpPr>
          <p:cNvPr id="4" name="Slide Number Placeholder 3"/>
          <p:cNvSpPr>
            <a:spLocks noGrp="1"/>
          </p:cNvSpPr>
          <p:nvPr>
            <p:ph type="sldNum" sz="quarter" idx="10"/>
          </p:nvPr>
        </p:nvSpPr>
        <p:spPr/>
        <p:txBody>
          <a:bodyPr/>
          <a:lstStyle/>
          <a:p>
            <a:fld id="{A300B76E-2CAC-474D-BE04-A4FAB2FDC5FF}" type="slidenum">
              <a:rPr lang="en-US" smtClean="0"/>
              <a:t>5</a:t>
            </a:fld>
            <a:endParaRPr lang="en-US" dirty="0"/>
          </a:p>
        </p:txBody>
      </p:sp>
    </p:spTree>
    <p:extLst>
      <p:ext uri="{BB962C8B-B14F-4D97-AF65-F5344CB8AC3E}">
        <p14:creationId xmlns:p14="http://schemas.microsoft.com/office/powerpoint/2010/main" val="15334015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buFont typeface="Arial" panose="020B0604020202020204" pitchFamily="34" charset="0"/>
              <a:buChar char="•"/>
            </a:pPr>
            <a:r>
              <a:rPr lang="en-US" dirty="0"/>
              <a:t>SMMI started in 2016 with funding by the Robert Wood Johnson Foundation (RWJF)</a:t>
            </a:r>
          </a:p>
          <a:p>
            <a:pPr marL="1143000" lvl="1" indent="-457200"/>
            <a:r>
              <a:rPr lang="en-US" dirty="0"/>
              <a:t>Jointly funded by the Health Resources and Service Administration’s Bureau of Health Workforce in 2017</a:t>
            </a:r>
          </a:p>
          <a:p>
            <a:pPr marL="457200" indent="-457200">
              <a:buFont typeface="Arial" panose="020B0604020202020204" pitchFamily="34" charset="0"/>
              <a:buChar char="•"/>
            </a:pPr>
            <a:r>
              <a:rPr lang="en-US" dirty="0"/>
              <a:t>The first year involved the development and initial piloting of a questionnaire to measure social mission</a:t>
            </a:r>
          </a:p>
          <a:p>
            <a:pPr marL="1143000" lvl="1" indent="-457200"/>
            <a:r>
              <a:rPr lang="en-US" dirty="0"/>
              <a:t>Based on literature review, key informant interviews, and guidance of a National Advisory Committee</a:t>
            </a:r>
          </a:p>
          <a:p>
            <a:pPr marL="457200" indent="-457200">
              <a:buFont typeface="Arial" panose="020B0604020202020204" pitchFamily="34" charset="0"/>
              <a:buChar char="•"/>
            </a:pPr>
            <a:r>
              <a:rPr lang="en-US" dirty="0"/>
              <a:t>In 2017, the survey was field tested with sixty schools across three disciplines: medicine, nursing, and dentistry</a:t>
            </a:r>
          </a:p>
          <a:p>
            <a:pPr marL="1143000" lvl="1" indent="-457200"/>
            <a:r>
              <a:rPr lang="en-US" dirty="0"/>
              <a:t>Site visits were conducted to four participating schools, interviewing academic leaders, faculty, students, and staff to provide insight into how schools engaged with the survey and assessed for additional social mission activities</a:t>
            </a:r>
          </a:p>
          <a:p>
            <a:pPr marL="457200" indent="-457200">
              <a:buFont typeface="Arial" panose="020B0604020202020204" pitchFamily="34" charset="0"/>
              <a:buChar char="•"/>
            </a:pPr>
            <a:r>
              <a:rPr lang="en-US" dirty="0"/>
              <a:t>In 2019, all dental, medical, and a sub-set of nursing schools across the country were invited to complete the Social Mission Self-Assessment survey </a:t>
            </a:r>
          </a:p>
          <a:p>
            <a:pPr marL="1143000" lvl="1" indent="-457200"/>
            <a:endParaRPr lang="en-US" dirty="0"/>
          </a:p>
          <a:p>
            <a:endParaRPr lang="en-US" dirty="0"/>
          </a:p>
        </p:txBody>
      </p:sp>
      <p:sp>
        <p:nvSpPr>
          <p:cNvPr id="4" name="Slide Number Placeholder 3"/>
          <p:cNvSpPr>
            <a:spLocks noGrp="1"/>
          </p:cNvSpPr>
          <p:nvPr>
            <p:ph type="sldNum" sz="quarter" idx="5"/>
          </p:nvPr>
        </p:nvSpPr>
        <p:spPr/>
        <p:txBody>
          <a:bodyPr/>
          <a:lstStyle/>
          <a:p>
            <a:fld id="{F34903D0-6004-2C47-8BC2-AAE421DC5287}" type="slidenum">
              <a:rPr lang="en-US" smtClean="0"/>
              <a:t>6</a:t>
            </a:fld>
            <a:endParaRPr lang="en-US"/>
          </a:p>
        </p:txBody>
      </p:sp>
    </p:spTree>
    <p:extLst>
      <p:ext uri="{BB962C8B-B14F-4D97-AF65-F5344CB8AC3E}">
        <p14:creationId xmlns:p14="http://schemas.microsoft.com/office/powerpoint/2010/main" val="13793900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With the guidance of a multidisciplinary National Advisory Committee, the survey was designed for schools to measure their social mission values, programs, and activities in 6 domains and 18 subdomains, called social mission “areas”</a:t>
            </a:r>
          </a:p>
          <a:p>
            <a:endParaRPr lang="en-US" dirty="0"/>
          </a:p>
          <a:p>
            <a:r>
              <a:rPr lang="en-US" dirty="0"/>
              <a:t>What is in the areas. </a:t>
            </a:r>
          </a:p>
        </p:txBody>
      </p:sp>
      <p:sp>
        <p:nvSpPr>
          <p:cNvPr id="4" name="Slide Number Placeholder 3"/>
          <p:cNvSpPr>
            <a:spLocks noGrp="1"/>
          </p:cNvSpPr>
          <p:nvPr>
            <p:ph type="sldNum" sz="quarter" idx="5"/>
          </p:nvPr>
        </p:nvSpPr>
        <p:spPr/>
        <p:txBody>
          <a:bodyPr/>
          <a:lstStyle/>
          <a:p>
            <a:fld id="{F34903D0-6004-2C47-8BC2-AAE421DC5287}" type="slidenum">
              <a:rPr lang="en-US" smtClean="0"/>
              <a:t>7</a:t>
            </a:fld>
            <a:endParaRPr lang="en-US"/>
          </a:p>
        </p:txBody>
      </p:sp>
    </p:spTree>
    <p:extLst>
      <p:ext uri="{BB962C8B-B14F-4D97-AF65-F5344CB8AC3E}">
        <p14:creationId xmlns:p14="http://schemas.microsoft.com/office/powerpoint/2010/main" val="29010111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Metrics allow schools to:</a:t>
            </a:r>
          </a:p>
          <a:p>
            <a:pPr marL="514350" indent="-514350">
              <a:buFont typeface="+mj-lt"/>
              <a:buAutoNum type="arabicPeriod"/>
            </a:pPr>
            <a:r>
              <a:rPr lang="en-US" dirty="0"/>
              <a:t>Understand the strengths and limitations of their social mission</a:t>
            </a:r>
          </a:p>
          <a:p>
            <a:pPr marL="514350" indent="-514350">
              <a:buFont typeface="+mj-lt"/>
              <a:buAutoNum type="arabicPeriod"/>
            </a:pPr>
            <a:r>
              <a:rPr lang="en-US" dirty="0"/>
              <a:t>Track their social mission engagement over time</a:t>
            </a:r>
          </a:p>
          <a:p>
            <a:pPr marL="514350" indent="-514350">
              <a:buFont typeface="+mj-lt"/>
              <a:buAutoNum type="arabicPeriod"/>
            </a:pPr>
            <a:r>
              <a:rPr lang="en-US" dirty="0"/>
              <a:t>See how their performance compares to national norms</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6 domains and 18 subdomains, called social mission “areas”</a:t>
            </a:r>
          </a:p>
          <a:p>
            <a:pPr marL="457200" indent="-457200">
              <a:buFont typeface="Arial" panose="020B0604020202020204" pitchFamily="34" charset="0"/>
              <a:buChar char="•"/>
            </a:pPr>
            <a:r>
              <a:rPr lang="en-US" sz="1200" dirty="0"/>
              <a:t>A scoring system and analytic framework was developed based on stakeholder priorities – 2018 BFA Conference in Atlanta, SMM Priorities Survey</a:t>
            </a:r>
          </a:p>
          <a:p>
            <a:pPr marL="457200" indent="-457200">
              <a:buFont typeface="Arial" panose="020B0604020202020204" pitchFamily="34" charset="0"/>
              <a:buChar char="•"/>
            </a:pPr>
            <a:r>
              <a:rPr lang="en-US" sz="1200" dirty="0"/>
              <a:t>The scoring system and framework served as the basis for providing customized, confidential feedback to participating schools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Participating schools received two results, overall social mission results and results for each of the eighteen social mission areas in relation to all participating schools as well as in relation to their discipline. We used a graphical display of 1 to 4 stars to indicate results as being in the fourth quartile or in the top quartile.</a:t>
            </a:r>
          </a:p>
          <a:p>
            <a:endParaRPr lang="en-US" dirty="0"/>
          </a:p>
        </p:txBody>
      </p:sp>
      <p:sp>
        <p:nvSpPr>
          <p:cNvPr id="4" name="Slide Number Placeholder 3"/>
          <p:cNvSpPr>
            <a:spLocks noGrp="1"/>
          </p:cNvSpPr>
          <p:nvPr>
            <p:ph type="sldNum" sz="quarter" idx="5"/>
          </p:nvPr>
        </p:nvSpPr>
        <p:spPr/>
        <p:txBody>
          <a:bodyPr/>
          <a:lstStyle/>
          <a:p>
            <a:fld id="{F34903D0-6004-2C47-8BC2-AAE421DC5287}" type="slidenum">
              <a:rPr lang="en-US" smtClean="0"/>
              <a:t>8</a:t>
            </a:fld>
            <a:endParaRPr lang="en-US"/>
          </a:p>
        </p:txBody>
      </p:sp>
    </p:spTree>
    <p:extLst>
      <p:ext uri="{BB962C8B-B14F-4D97-AF65-F5344CB8AC3E}">
        <p14:creationId xmlns:p14="http://schemas.microsoft.com/office/powerpoint/2010/main" val="41496638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buFont typeface="Arial" panose="020B0604020202020204" pitchFamily="34" charset="0"/>
              <a:buChar char="•"/>
            </a:pPr>
            <a:r>
              <a:rPr lang="en-US" sz="1200" dirty="0"/>
              <a:t>The initiative resulted in a new data collection method to measure social mission</a:t>
            </a:r>
          </a:p>
          <a:p>
            <a:pPr marL="457200" indent="-457200">
              <a:buFont typeface="Arial" panose="020B0604020202020204" pitchFamily="34" charset="0"/>
              <a:buChar char="•"/>
            </a:pPr>
            <a:r>
              <a:rPr lang="en-US" sz="1200" dirty="0"/>
              <a:t>Findings provide a lens into the state of social mission at health professions schools across the nation and suggest a strong desire from schools to track education trends, gaps, and areas where strides are being made</a:t>
            </a:r>
          </a:p>
          <a:p>
            <a:pPr marL="457200" indent="-457200">
              <a:buFont typeface="Arial" panose="020B0604020202020204" pitchFamily="34" charset="0"/>
              <a:buChar char="•"/>
            </a:pPr>
            <a:r>
              <a:rPr lang="en-US" sz="1200" dirty="0"/>
              <a:t>Health professions schools must be able to measure and track their programs, activities and performance in social mission to address health equity and health disparities</a:t>
            </a:r>
          </a:p>
        </p:txBody>
      </p:sp>
      <p:sp>
        <p:nvSpPr>
          <p:cNvPr id="4" name="Slide Number Placeholder 3"/>
          <p:cNvSpPr>
            <a:spLocks noGrp="1"/>
          </p:cNvSpPr>
          <p:nvPr>
            <p:ph type="sldNum" sz="quarter" idx="5"/>
          </p:nvPr>
        </p:nvSpPr>
        <p:spPr/>
        <p:txBody>
          <a:bodyPr/>
          <a:lstStyle/>
          <a:p>
            <a:fld id="{F34903D0-6004-2C47-8BC2-AAE421DC5287}" type="slidenum">
              <a:rPr lang="en-US" smtClean="0"/>
              <a:t>9</a:t>
            </a:fld>
            <a:endParaRPr lang="en-US"/>
          </a:p>
        </p:txBody>
      </p:sp>
    </p:spTree>
    <p:extLst>
      <p:ext uri="{BB962C8B-B14F-4D97-AF65-F5344CB8AC3E}">
        <p14:creationId xmlns:p14="http://schemas.microsoft.com/office/powerpoint/2010/main" val="7412375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Curriculum – Medical MD scored significantly higher than each of the other four groups; measures what is being taught within the curriculum, required IPE education for all students, the teaching of SDOH, health disparities, etc.</a:t>
            </a:r>
          </a:p>
          <a:p>
            <a:endParaRPr lang="en-US" dirty="0"/>
          </a:p>
          <a:p>
            <a:pPr lvl="0"/>
            <a:r>
              <a:rPr lang="en-US" dirty="0"/>
              <a:t>Extracurricular activities – Medical MD scored significantly higher; measures </a:t>
            </a:r>
            <a:r>
              <a:rPr lang="en-US" sz="1200" kern="1200" dirty="0">
                <a:solidFill>
                  <a:schemeClr val="tx1"/>
                </a:solidFill>
                <a:effectLst/>
                <a:latin typeface="+mn-lt"/>
                <a:ea typeface="+mn-ea"/>
                <a:cs typeface="+mn-cs"/>
              </a:rPr>
              <a:t>Service-learning/volunteer hours – required, how many hours, how many participate, Extracurricular time on health disparities/social determinants</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Primary care – Medical Do scored significantly higher; measures school encouragement to enter primary care, grads practicing in FQHC, CHC, % entering primary care upon graduation</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Research – Grad nursing schools did well; measures types of research engaged by the school including research in health equity and health disparity</a:t>
            </a:r>
            <a:endParaRPr lang="en-US" dirty="0"/>
          </a:p>
        </p:txBody>
      </p:sp>
      <p:sp>
        <p:nvSpPr>
          <p:cNvPr id="4" name="Slide Number Placeholder 3"/>
          <p:cNvSpPr>
            <a:spLocks noGrp="1"/>
          </p:cNvSpPr>
          <p:nvPr>
            <p:ph type="sldNum" sz="quarter" idx="5"/>
          </p:nvPr>
        </p:nvSpPr>
        <p:spPr/>
        <p:txBody>
          <a:bodyPr/>
          <a:lstStyle/>
          <a:p>
            <a:fld id="{F34903D0-6004-2C47-8BC2-AAE421DC5287}" type="slidenum">
              <a:rPr lang="en-US" smtClean="0"/>
              <a:t>10</a:t>
            </a:fld>
            <a:endParaRPr lang="en-US"/>
          </a:p>
        </p:txBody>
      </p:sp>
    </p:spTree>
    <p:extLst>
      <p:ext uri="{BB962C8B-B14F-4D97-AF65-F5344CB8AC3E}">
        <p14:creationId xmlns:p14="http://schemas.microsoft.com/office/powerpoint/2010/main" val="38357838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C214007-ED1D-B04D-B095-52F3738E6068}" type="slidenum">
              <a:rPr lang="en-US" smtClean="0"/>
              <a:t>11</a:t>
            </a:fld>
            <a:endParaRPr lang="en-US"/>
          </a:p>
        </p:txBody>
      </p:sp>
    </p:spTree>
    <p:extLst>
      <p:ext uri="{BB962C8B-B14F-4D97-AF65-F5344CB8AC3E}">
        <p14:creationId xmlns:p14="http://schemas.microsoft.com/office/powerpoint/2010/main" val="9366747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4903D0-6004-2C47-8BC2-AAE421DC5287}" type="slidenum">
              <a:rPr lang="en-US" smtClean="0"/>
              <a:t>12</a:t>
            </a:fld>
            <a:endParaRPr lang="en-US"/>
          </a:p>
        </p:txBody>
      </p:sp>
    </p:spTree>
    <p:extLst>
      <p:ext uri="{BB962C8B-B14F-4D97-AF65-F5344CB8AC3E}">
        <p14:creationId xmlns:p14="http://schemas.microsoft.com/office/powerpoint/2010/main" val="5303621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4903D0-6004-2C47-8BC2-AAE421DC5287}" type="slidenum">
              <a:rPr lang="en-US" smtClean="0"/>
              <a:t>13</a:t>
            </a:fld>
            <a:endParaRPr lang="en-US"/>
          </a:p>
        </p:txBody>
      </p:sp>
    </p:spTree>
    <p:extLst>
      <p:ext uri="{BB962C8B-B14F-4D97-AF65-F5344CB8AC3E}">
        <p14:creationId xmlns:p14="http://schemas.microsoft.com/office/powerpoint/2010/main" val="26618394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C214007-ED1D-B04D-B095-52F3738E6068}" type="slidenum">
              <a:rPr lang="en-US" smtClean="0"/>
              <a:t>15</a:t>
            </a:fld>
            <a:endParaRPr lang="en-US"/>
          </a:p>
        </p:txBody>
      </p:sp>
    </p:spTree>
    <p:extLst>
      <p:ext uri="{BB962C8B-B14F-4D97-AF65-F5344CB8AC3E}">
        <p14:creationId xmlns:p14="http://schemas.microsoft.com/office/powerpoint/2010/main" val="35167467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By providing school leaders with a tool to objectively assess the status of social mission at their school </a:t>
            </a:r>
          </a:p>
        </p:txBody>
      </p:sp>
      <p:sp>
        <p:nvSpPr>
          <p:cNvPr id="4" name="Slide Number Placeholder 3"/>
          <p:cNvSpPr>
            <a:spLocks noGrp="1"/>
          </p:cNvSpPr>
          <p:nvPr>
            <p:ph type="sldNum" sz="quarter" idx="5"/>
          </p:nvPr>
        </p:nvSpPr>
        <p:spPr/>
        <p:txBody>
          <a:bodyPr/>
          <a:lstStyle/>
          <a:p>
            <a:fld id="{A300B76E-2CAC-474D-BE04-A4FAB2FDC5FF}" type="slidenum">
              <a:rPr lang="en-US" smtClean="0"/>
              <a:t>16</a:t>
            </a:fld>
            <a:endParaRPr lang="en-US" dirty="0"/>
          </a:p>
        </p:txBody>
      </p:sp>
    </p:spTree>
    <p:extLst>
      <p:ext uri="{BB962C8B-B14F-4D97-AF65-F5344CB8AC3E}">
        <p14:creationId xmlns:p14="http://schemas.microsoft.com/office/powerpoint/2010/main" val="4585021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65DAF-3320-2643-944D-8773AC0076B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E48A971-99F1-9543-A8A2-2AC08A00B01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E2498BB-E15D-8D41-BD4A-3F9DC03B5502}"/>
              </a:ext>
            </a:extLst>
          </p:cNvPr>
          <p:cNvSpPr>
            <a:spLocks noGrp="1"/>
          </p:cNvSpPr>
          <p:nvPr>
            <p:ph type="dt" sz="half" idx="10"/>
          </p:nvPr>
        </p:nvSpPr>
        <p:spPr/>
        <p:txBody>
          <a:bodyPr/>
          <a:lstStyle/>
          <a:p>
            <a:fld id="{41312072-2116-B249-93F0-5C49DAF4D8D3}" type="datetimeFigureOut">
              <a:rPr lang="en-US" smtClean="0"/>
              <a:t>8/24/21</a:t>
            </a:fld>
            <a:endParaRPr lang="en-US"/>
          </a:p>
        </p:txBody>
      </p:sp>
      <p:sp>
        <p:nvSpPr>
          <p:cNvPr id="5" name="Footer Placeholder 4">
            <a:extLst>
              <a:ext uri="{FF2B5EF4-FFF2-40B4-BE49-F238E27FC236}">
                <a16:creationId xmlns:a16="http://schemas.microsoft.com/office/drawing/2014/main" id="{5823A0EA-122F-B44F-BE42-CD0F258B5A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27FABC-9EAA-6047-A5FC-DAE9AF040695}"/>
              </a:ext>
            </a:extLst>
          </p:cNvPr>
          <p:cNvSpPr>
            <a:spLocks noGrp="1"/>
          </p:cNvSpPr>
          <p:nvPr>
            <p:ph type="sldNum" sz="quarter" idx="12"/>
          </p:nvPr>
        </p:nvSpPr>
        <p:spPr/>
        <p:txBody>
          <a:bodyPr/>
          <a:lstStyle/>
          <a:p>
            <a:fld id="{52271E08-BA6B-A240-987F-AEB797B41B0E}" type="slidenum">
              <a:rPr lang="en-US" smtClean="0"/>
              <a:t>‹#›</a:t>
            </a:fld>
            <a:endParaRPr lang="en-US"/>
          </a:p>
        </p:txBody>
      </p:sp>
    </p:spTree>
    <p:extLst>
      <p:ext uri="{BB962C8B-B14F-4D97-AF65-F5344CB8AC3E}">
        <p14:creationId xmlns:p14="http://schemas.microsoft.com/office/powerpoint/2010/main" val="31919347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6E512-0E86-C540-8CC6-E7C8E5FE60D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4955C2-0635-0E4E-B688-04785A97D96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21AF0F-F063-7C4B-9748-DED969442E61}"/>
              </a:ext>
            </a:extLst>
          </p:cNvPr>
          <p:cNvSpPr>
            <a:spLocks noGrp="1"/>
          </p:cNvSpPr>
          <p:nvPr>
            <p:ph type="dt" sz="half" idx="10"/>
          </p:nvPr>
        </p:nvSpPr>
        <p:spPr/>
        <p:txBody>
          <a:bodyPr/>
          <a:lstStyle/>
          <a:p>
            <a:fld id="{41312072-2116-B249-93F0-5C49DAF4D8D3}" type="datetimeFigureOut">
              <a:rPr lang="en-US" smtClean="0"/>
              <a:t>8/24/21</a:t>
            </a:fld>
            <a:endParaRPr lang="en-US"/>
          </a:p>
        </p:txBody>
      </p:sp>
      <p:sp>
        <p:nvSpPr>
          <p:cNvPr id="5" name="Footer Placeholder 4">
            <a:extLst>
              <a:ext uri="{FF2B5EF4-FFF2-40B4-BE49-F238E27FC236}">
                <a16:creationId xmlns:a16="http://schemas.microsoft.com/office/drawing/2014/main" id="{B8B77532-9F1A-CC43-9DB7-BBF5351FC7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F8D703-1EE6-B540-8B91-499062349B83}"/>
              </a:ext>
            </a:extLst>
          </p:cNvPr>
          <p:cNvSpPr>
            <a:spLocks noGrp="1"/>
          </p:cNvSpPr>
          <p:nvPr>
            <p:ph type="sldNum" sz="quarter" idx="12"/>
          </p:nvPr>
        </p:nvSpPr>
        <p:spPr/>
        <p:txBody>
          <a:bodyPr/>
          <a:lstStyle/>
          <a:p>
            <a:fld id="{52271E08-BA6B-A240-987F-AEB797B41B0E}" type="slidenum">
              <a:rPr lang="en-US" smtClean="0"/>
              <a:t>‹#›</a:t>
            </a:fld>
            <a:endParaRPr lang="en-US"/>
          </a:p>
        </p:txBody>
      </p:sp>
    </p:spTree>
    <p:extLst>
      <p:ext uri="{BB962C8B-B14F-4D97-AF65-F5344CB8AC3E}">
        <p14:creationId xmlns:p14="http://schemas.microsoft.com/office/powerpoint/2010/main" val="2704593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3DB28-E0F9-FE4D-B917-AFB89A78E97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B959A1D-708A-6748-A26F-662C0876A53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8BD7310-025E-BE44-ACA9-0A1877AF663F}"/>
              </a:ext>
            </a:extLst>
          </p:cNvPr>
          <p:cNvSpPr>
            <a:spLocks noGrp="1"/>
          </p:cNvSpPr>
          <p:nvPr>
            <p:ph type="dt" sz="half" idx="10"/>
          </p:nvPr>
        </p:nvSpPr>
        <p:spPr/>
        <p:txBody>
          <a:bodyPr/>
          <a:lstStyle/>
          <a:p>
            <a:fld id="{41312072-2116-B249-93F0-5C49DAF4D8D3}" type="datetimeFigureOut">
              <a:rPr lang="en-US" smtClean="0"/>
              <a:t>8/24/21</a:t>
            </a:fld>
            <a:endParaRPr lang="en-US"/>
          </a:p>
        </p:txBody>
      </p:sp>
      <p:sp>
        <p:nvSpPr>
          <p:cNvPr id="5" name="Footer Placeholder 4">
            <a:extLst>
              <a:ext uri="{FF2B5EF4-FFF2-40B4-BE49-F238E27FC236}">
                <a16:creationId xmlns:a16="http://schemas.microsoft.com/office/drawing/2014/main" id="{A4DDC26C-B05E-A946-B2E9-96479122CE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96FA8-EC70-A441-8DA3-1E72BFD3B039}"/>
              </a:ext>
            </a:extLst>
          </p:cNvPr>
          <p:cNvSpPr>
            <a:spLocks noGrp="1"/>
          </p:cNvSpPr>
          <p:nvPr>
            <p:ph type="sldNum" sz="quarter" idx="12"/>
          </p:nvPr>
        </p:nvSpPr>
        <p:spPr/>
        <p:txBody>
          <a:bodyPr/>
          <a:lstStyle/>
          <a:p>
            <a:fld id="{52271E08-BA6B-A240-987F-AEB797B41B0E}" type="slidenum">
              <a:rPr lang="en-US" smtClean="0"/>
              <a:t>‹#›</a:t>
            </a:fld>
            <a:endParaRPr lang="en-US"/>
          </a:p>
        </p:txBody>
      </p:sp>
    </p:spTree>
    <p:extLst>
      <p:ext uri="{BB962C8B-B14F-4D97-AF65-F5344CB8AC3E}">
        <p14:creationId xmlns:p14="http://schemas.microsoft.com/office/powerpoint/2010/main" val="168014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93D74-4EB8-F647-8B68-AC87AFDFB33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1755334-68BC-E745-A368-73FD80FA6B1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6748161-1133-F945-B62E-B72DB78158E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8EA7653-D316-E443-A8B5-C38199B12B72}"/>
              </a:ext>
            </a:extLst>
          </p:cNvPr>
          <p:cNvSpPr>
            <a:spLocks noGrp="1"/>
          </p:cNvSpPr>
          <p:nvPr>
            <p:ph type="dt" sz="half" idx="10"/>
          </p:nvPr>
        </p:nvSpPr>
        <p:spPr/>
        <p:txBody>
          <a:bodyPr/>
          <a:lstStyle/>
          <a:p>
            <a:fld id="{41312072-2116-B249-93F0-5C49DAF4D8D3}" type="datetimeFigureOut">
              <a:rPr lang="en-US" smtClean="0"/>
              <a:t>8/24/21</a:t>
            </a:fld>
            <a:endParaRPr lang="en-US"/>
          </a:p>
        </p:txBody>
      </p:sp>
      <p:sp>
        <p:nvSpPr>
          <p:cNvPr id="6" name="Footer Placeholder 5">
            <a:extLst>
              <a:ext uri="{FF2B5EF4-FFF2-40B4-BE49-F238E27FC236}">
                <a16:creationId xmlns:a16="http://schemas.microsoft.com/office/drawing/2014/main" id="{E2B8FEB6-2739-6F47-8636-EAF44D8646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D810C-E9E7-C94B-B0BA-C979C606E1CF}"/>
              </a:ext>
            </a:extLst>
          </p:cNvPr>
          <p:cNvSpPr>
            <a:spLocks noGrp="1"/>
          </p:cNvSpPr>
          <p:nvPr>
            <p:ph type="sldNum" sz="quarter" idx="12"/>
          </p:nvPr>
        </p:nvSpPr>
        <p:spPr/>
        <p:txBody>
          <a:bodyPr/>
          <a:lstStyle/>
          <a:p>
            <a:fld id="{52271E08-BA6B-A240-987F-AEB797B41B0E}" type="slidenum">
              <a:rPr lang="en-US" smtClean="0"/>
              <a:t>‹#›</a:t>
            </a:fld>
            <a:endParaRPr lang="en-US"/>
          </a:p>
        </p:txBody>
      </p:sp>
    </p:spTree>
    <p:extLst>
      <p:ext uri="{BB962C8B-B14F-4D97-AF65-F5344CB8AC3E}">
        <p14:creationId xmlns:p14="http://schemas.microsoft.com/office/powerpoint/2010/main" val="37573443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C845F-89C8-AD40-A5A9-D3812D082BC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45C1A52-5631-0B44-A47D-5133714F67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787B900-F1B3-5A4E-9819-DEAA1A7EC1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90E8EE1-C97E-AF4B-96DC-106518962A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20F6469-94BA-1C4D-B5DF-62B99D85E6A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52EA4AD-1F15-F741-992F-36F802D6C018}"/>
              </a:ext>
            </a:extLst>
          </p:cNvPr>
          <p:cNvSpPr>
            <a:spLocks noGrp="1"/>
          </p:cNvSpPr>
          <p:nvPr>
            <p:ph type="dt" sz="half" idx="10"/>
          </p:nvPr>
        </p:nvSpPr>
        <p:spPr/>
        <p:txBody>
          <a:bodyPr/>
          <a:lstStyle/>
          <a:p>
            <a:fld id="{41312072-2116-B249-93F0-5C49DAF4D8D3}" type="datetimeFigureOut">
              <a:rPr lang="en-US" smtClean="0"/>
              <a:t>8/24/21</a:t>
            </a:fld>
            <a:endParaRPr lang="en-US"/>
          </a:p>
        </p:txBody>
      </p:sp>
      <p:sp>
        <p:nvSpPr>
          <p:cNvPr id="8" name="Footer Placeholder 7">
            <a:extLst>
              <a:ext uri="{FF2B5EF4-FFF2-40B4-BE49-F238E27FC236}">
                <a16:creationId xmlns:a16="http://schemas.microsoft.com/office/drawing/2014/main" id="{2C56D3C3-1BB4-A643-9451-D51BD620864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480EA28-D2E5-A246-8FCF-7BA041294A47}"/>
              </a:ext>
            </a:extLst>
          </p:cNvPr>
          <p:cNvSpPr>
            <a:spLocks noGrp="1"/>
          </p:cNvSpPr>
          <p:nvPr>
            <p:ph type="sldNum" sz="quarter" idx="12"/>
          </p:nvPr>
        </p:nvSpPr>
        <p:spPr/>
        <p:txBody>
          <a:bodyPr/>
          <a:lstStyle/>
          <a:p>
            <a:fld id="{52271E08-BA6B-A240-987F-AEB797B41B0E}" type="slidenum">
              <a:rPr lang="en-US" smtClean="0"/>
              <a:t>‹#›</a:t>
            </a:fld>
            <a:endParaRPr lang="en-US"/>
          </a:p>
        </p:txBody>
      </p:sp>
    </p:spTree>
    <p:extLst>
      <p:ext uri="{BB962C8B-B14F-4D97-AF65-F5344CB8AC3E}">
        <p14:creationId xmlns:p14="http://schemas.microsoft.com/office/powerpoint/2010/main" val="41254902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04B9D-924A-F748-8ED1-AF394F359F7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2AE02DB-A221-A74C-A2EB-292895AB1C22}"/>
              </a:ext>
            </a:extLst>
          </p:cNvPr>
          <p:cNvSpPr>
            <a:spLocks noGrp="1"/>
          </p:cNvSpPr>
          <p:nvPr>
            <p:ph type="dt" sz="half" idx="10"/>
          </p:nvPr>
        </p:nvSpPr>
        <p:spPr/>
        <p:txBody>
          <a:bodyPr/>
          <a:lstStyle/>
          <a:p>
            <a:fld id="{41312072-2116-B249-93F0-5C49DAF4D8D3}" type="datetimeFigureOut">
              <a:rPr lang="en-US" smtClean="0"/>
              <a:t>8/24/21</a:t>
            </a:fld>
            <a:endParaRPr lang="en-US"/>
          </a:p>
        </p:txBody>
      </p:sp>
      <p:sp>
        <p:nvSpPr>
          <p:cNvPr id="4" name="Footer Placeholder 3">
            <a:extLst>
              <a:ext uri="{FF2B5EF4-FFF2-40B4-BE49-F238E27FC236}">
                <a16:creationId xmlns:a16="http://schemas.microsoft.com/office/drawing/2014/main" id="{D4C2CEAF-CC18-A242-9F76-A5331521168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5A7B018-7E44-8A45-88B9-71EB70C19BC3}"/>
              </a:ext>
            </a:extLst>
          </p:cNvPr>
          <p:cNvSpPr>
            <a:spLocks noGrp="1"/>
          </p:cNvSpPr>
          <p:nvPr>
            <p:ph type="sldNum" sz="quarter" idx="12"/>
          </p:nvPr>
        </p:nvSpPr>
        <p:spPr/>
        <p:txBody>
          <a:bodyPr/>
          <a:lstStyle/>
          <a:p>
            <a:fld id="{52271E08-BA6B-A240-987F-AEB797B41B0E}" type="slidenum">
              <a:rPr lang="en-US" smtClean="0"/>
              <a:t>‹#›</a:t>
            </a:fld>
            <a:endParaRPr lang="en-US"/>
          </a:p>
        </p:txBody>
      </p:sp>
    </p:spTree>
    <p:extLst>
      <p:ext uri="{BB962C8B-B14F-4D97-AF65-F5344CB8AC3E}">
        <p14:creationId xmlns:p14="http://schemas.microsoft.com/office/powerpoint/2010/main" val="16995557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98C87A7-F4AC-8745-B94C-7208268135E0}"/>
              </a:ext>
            </a:extLst>
          </p:cNvPr>
          <p:cNvSpPr>
            <a:spLocks noGrp="1"/>
          </p:cNvSpPr>
          <p:nvPr>
            <p:ph type="dt" sz="half" idx="10"/>
          </p:nvPr>
        </p:nvSpPr>
        <p:spPr/>
        <p:txBody>
          <a:bodyPr/>
          <a:lstStyle/>
          <a:p>
            <a:fld id="{41312072-2116-B249-93F0-5C49DAF4D8D3}" type="datetimeFigureOut">
              <a:rPr lang="en-US" smtClean="0"/>
              <a:t>8/24/21</a:t>
            </a:fld>
            <a:endParaRPr lang="en-US"/>
          </a:p>
        </p:txBody>
      </p:sp>
      <p:sp>
        <p:nvSpPr>
          <p:cNvPr id="3" name="Footer Placeholder 2">
            <a:extLst>
              <a:ext uri="{FF2B5EF4-FFF2-40B4-BE49-F238E27FC236}">
                <a16:creationId xmlns:a16="http://schemas.microsoft.com/office/drawing/2014/main" id="{4DB3849C-3FCD-0A4C-ADB2-48134C35305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5B329D9-5955-2846-8CB4-84F429D58C70}"/>
              </a:ext>
            </a:extLst>
          </p:cNvPr>
          <p:cNvSpPr>
            <a:spLocks noGrp="1"/>
          </p:cNvSpPr>
          <p:nvPr>
            <p:ph type="sldNum" sz="quarter" idx="12"/>
          </p:nvPr>
        </p:nvSpPr>
        <p:spPr/>
        <p:txBody>
          <a:bodyPr/>
          <a:lstStyle/>
          <a:p>
            <a:fld id="{52271E08-BA6B-A240-987F-AEB797B41B0E}" type="slidenum">
              <a:rPr lang="en-US" smtClean="0"/>
              <a:t>‹#›</a:t>
            </a:fld>
            <a:endParaRPr lang="en-US"/>
          </a:p>
        </p:txBody>
      </p:sp>
    </p:spTree>
    <p:extLst>
      <p:ext uri="{BB962C8B-B14F-4D97-AF65-F5344CB8AC3E}">
        <p14:creationId xmlns:p14="http://schemas.microsoft.com/office/powerpoint/2010/main" val="25549972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F45DF-299C-A043-B5BA-749A3D0221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78C614E-90C2-CF44-B167-AF16E405C3C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08502C9-773E-1040-A74D-FB8FDC4E2B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9AFDDD-3ADC-4945-93EA-EF1260A19AED}"/>
              </a:ext>
            </a:extLst>
          </p:cNvPr>
          <p:cNvSpPr>
            <a:spLocks noGrp="1"/>
          </p:cNvSpPr>
          <p:nvPr>
            <p:ph type="dt" sz="half" idx="10"/>
          </p:nvPr>
        </p:nvSpPr>
        <p:spPr/>
        <p:txBody>
          <a:bodyPr/>
          <a:lstStyle/>
          <a:p>
            <a:fld id="{41312072-2116-B249-93F0-5C49DAF4D8D3}" type="datetimeFigureOut">
              <a:rPr lang="en-US" smtClean="0"/>
              <a:t>8/24/21</a:t>
            </a:fld>
            <a:endParaRPr lang="en-US"/>
          </a:p>
        </p:txBody>
      </p:sp>
      <p:sp>
        <p:nvSpPr>
          <p:cNvPr id="6" name="Footer Placeholder 5">
            <a:extLst>
              <a:ext uri="{FF2B5EF4-FFF2-40B4-BE49-F238E27FC236}">
                <a16:creationId xmlns:a16="http://schemas.microsoft.com/office/drawing/2014/main" id="{84A87653-BA33-B847-9EF5-F34F9977F0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AD97701-0EA6-8940-BF6C-7381691ED494}"/>
              </a:ext>
            </a:extLst>
          </p:cNvPr>
          <p:cNvSpPr>
            <a:spLocks noGrp="1"/>
          </p:cNvSpPr>
          <p:nvPr>
            <p:ph type="sldNum" sz="quarter" idx="12"/>
          </p:nvPr>
        </p:nvSpPr>
        <p:spPr/>
        <p:txBody>
          <a:bodyPr/>
          <a:lstStyle/>
          <a:p>
            <a:fld id="{52271E08-BA6B-A240-987F-AEB797B41B0E}" type="slidenum">
              <a:rPr lang="en-US" smtClean="0"/>
              <a:t>‹#›</a:t>
            </a:fld>
            <a:endParaRPr lang="en-US"/>
          </a:p>
        </p:txBody>
      </p:sp>
    </p:spTree>
    <p:extLst>
      <p:ext uri="{BB962C8B-B14F-4D97-AF65-F5344CB8AC3E}">
        <p14:creationId xmlns:p14="http://schemas.microsoft.com/office/powerpoint/2010/main" val="35321059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8081F-1BF9-DF4F-8311-60A674C276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2BF7DA2-5C7C-9949-95FB-8EA5313FE03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F465847-D294-8245-8287-776B4AF5E3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A302ADE-0AD1-D149-A090-83FDAC98329D}"/>
              </a:ext>
            </a:extLst>
          </p:cNvPr>
          <p:cNvSpPr>
            <a:spLocks noGrp="1"/>
          </p:cNvSpPr>
          <p:nvPr>
            <p:ph type="dt" sz="half" idx="10"/>
          </p:nvPr>
        </p:nvSpPr>
        <p:spPr/>
        <p:txBody>
          <a:bodyPr/>
          <a:lstStyle/>
          <a:p>
            <a:fld id="{41312072-2116-B249-93F0-5C49DAF4D8D3}" type="datetimeFigureOut">
              <a:rPr lang="en-US" smtClean="0"/>
              <a:t>8/24/21</a:t>
            </a:fld>
            <a:endParaRPr lang="en-US"/>
          </a:p>
        </p:txBody>
      </p:sp>
      <p:sp>
        <p:nvSpPr>
          <p:cNvPr id="6" name="Footer Placeholder 5">
            <a:extLst>
              <a:ext uri="{FF2B5EF4-FFF2-40B4-BE49-F238E27FC236}">
                <a16:creationId xmlns:a16="http://schemas.microsoft.com/office/drawing/2014/main" id="{B9E0DAA9-46B5-AD40-8680-3C2893C8CF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5D983A-0D97-E149-9CBF-D06FD01F9CF1}"/>
              </a:ext>
            </a:extLst>
          </p:cNvPr>
          <p:cNvSpPr>
            <a:spLocks noGrp="1"/>
          </p:cNvSpPr>
          <p:nvPr>
            <p:ph type="sldNum" sz="quarter" idx="12"/>
          </p:nvPr>
        </p:nvSpPr>
        <p:spPr/>
        <p:txBody>
          <a:bodyPr/>
          <a:lstStyle/>
          <a:p>
            <a:fld id="{52271E08-BA6B-A240-987F-AEB797B41B0E}" type="slidenum">
              <a:rPr lang="en-US" smtClean="0"/>
              <a:t>‹#›</a:t>
            </a:fld>
            <a:endParaRPr lang="en-US"/>
          </a:p>
        </p:txBody>
      </p:sp>
    </p:spTree>
    <p:extLst>
      <p:ext uri="{BB962C8B-B14F-4D97-AF65-F5344CB8AC3E}">
        <p14:creationId xmlns:p14="http://schemas.microsoft.com/office/powerpoint/2010/main" val="16044559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A9038-1CE1-E547-97C2-D3A9E55E00F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D50A029-D3AE-934E-BFE0-F5483AA346A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48A776-50F6-7B4E-AC14-CDD4FEB5676A}"/>
              </a:ext>
            </a:extLst>
          </p:cNvPr>
          <p:cNvSpPr>
            <a:spLocks noGrp="1"/>
          </p:cNvSpPr>
          <p:nvPr>
            <p:ph type="dt" sz="half" idx="10"/>
          </p:nvPr>
        </p:nvSpPr>
        <p:spPr/>
        <p:txBody>
          <a:bodyPr/>
          <a:lstStyle/>
          <a:p>
            <a:fld id="{41312072-2116-B249-93F0-5C49DAF4D8D3}" type="datetimeFigureOut">
              <a:rPr lang="en-US" smtClean="0"/>
              <a:t>8/24/21</a:t>
            </a:fld>
            <a:endParaRPr lang="en-US"/>
          </a:p>
        </p:txBody>
      </p:sp>
      <p:sp>
        <p:nvSpPr>
          <p:cNvPr id="5" name="Footer Placeholder 4">
            <a:extLst>
              <a:ext uri="{FF2B5EF4-FFF2-40B4-BE49-F238E27FC236}">
                <a16:creationId xmlns:a16="http://schemas.microsoft.com/office/drawing/2014/main" id="{7C0994A5-BFB1-D048-A926-B13C74405A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94B678-A479-8846-9607-BD61905457A4}"/>
              </a:ext>
            </a:extLst>
          </p:cNvPr>
          <p:cNvSpPr>
            <a:spLocks noGrp="1"/>
          </p:cNvSpPr>
          <p:nvPr>
            <p:ph type="sldNum" sz="quarter" idx="12"/>
          </p:nvPr>
        </p:nvSpPr>
        <p:spPr/>
        <p:txBody>
          <a:bodyPr/>
          <a:lstStyle/>
          <a:p>
            <a:fld id="{52271E08-BA6B-A240-987F-AEB797B41B0E}" type="slidenum">
              <a:rPr lang="en-US" smtClean="0"/>
              <a:t>‹#›</a:t>
            </a:fld>
            <a:endParaRPr lang="en-US"/>
          </a:p>
        </p:txBody>
      </p:sp>
    </p:spTree>
    <p:extLst>
      <p:ext uri="{BB962C8B-B14F-4D97-AF65-F5344CB8AC3E}">
        <p14:creationId xmlns:p14="http://schemas.microsoft.com/office/powerpoint/2010/main" val="3026575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1F940B5-C085-9240-94DD-5CCAAD45CC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7055C13-E09E-6A43-9D03-A760AEB6DD2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FCE0DC-BE01-A843-A952-CB9F6BDDF874}"/>
              </a:ext>
            </a:extLst>
          </p:cNvPr>
          <p:cNvSpPr>
            <a:spLocks noGrp="1"/>
          </p:cNvSpPr>
          <p:nvPr>
            <p:ph type="dt" sz="half" idx="10"/>
          </p:nvPr>
        </p:nvSpPr>
        <p:spPr/>
        <p:txBody>
          <a:bodyPr/>
          <a:lstStyle/>
          <a:p>
            <a:fld id="{41312072-2116-B249-93F0-5C49DAF4D8D3}" type="datetimeFigureOut">
              <a:rPr lang="en-US" smtClean="0"/>
              <a:t>8/24/21</a:t>
            </a:fld>
            <a:endParaRPr lang="en-US"/>
          </a:p>
        </p:txBody>
      </p:sp>
      <p:sp>
        <p:nvSpPr>
          <p:cNvPr id="5" name="Footer Placeholder 4">
            <a:extLst>
              <a:ext uri="{FF2B5EF4-FFF2-40B4-BE49-F238E27FC236}">
                <a16:creationId xmlns:a16="http://schemas.microsoft.com/office/drawing/2014/main" id="{A3D08403-9FF1-4D4B-9E53-D4B9F7D6AA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AE2B35-4702-A143-A88E-5EBCA235F67E}"/>
              </a:ext>
            </a:extLst>
          </p:cNvPr>
          <p:cNvSpPr>
            <a:spLocks noGrp="1"/>
          </p:cNvSpPr>
          <p:nvPr>
            <p:ph type="sldNum" sz="quarter" idx="12"/>
          </p:nvPr>
        </p:nvSpPr>
        <p:spPr/>
        <p:txBody>
          <a:bodyPr/>
          <a:lstStyle/>
          <a:p>
            <a:fld id="{52271E08-BA6B-A240-987F-AEB797B41B0E}" type="slidenum">
              <a:rPr lang="en-US" smtClean="0"/>
              <a:t>‹#›</a:t>
            </a:fld>
            <a:endParaRPr lang="en-US"/>
          </a:p>
        </p:txBody>
      </p:sp>
    </p:spTree>
    <p:extLst>
      <p:ext uri="{BB962C8B-B14F-4D97-AF65-F5344CB8AC3E}">
        <p14:creationId xmlns:p14="http://schemas.microsoft.com/office/powerpoint/2010/main" val="18554413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9" name="Text Placeholder 2">
            <a:extLst>
              <a:ext uri="{FF2B5EF4-FFF2-40B4-BE49-F238E27FC236}">
                <a16:creationId xmlns:a16="http://schemas.microsoft.com/office/drawing/2014/main" id="{4D6F268F-E515-BE40-8152-BE6D91B530A1}"/>
              </a:ext>
            </a:extLst>
          </p:cNvPr>
          <p:cNvSpPr>
            <a:spLocks noGrp="1"/>
          </p:cNvSpPr>
          <p:nvPr>
            <p:ph type="body" idx="13" hasCustomPrompt="1"/>
          </p:nvPr>
        </p:nvSpPr>
        <p:spPr>
          <a:xfrm>
            <a:off x="1524000" y="3602038"/>
            <a:ext cx="9144000" cy="1655762"/>
          </a:xfrm>
          <a:prstGeom prst="rect">
            <a:avLst/>
          </a:prstGeom>
        </p:spPr>
        <p:txBody>
          <a:bodyPr anchor="t"/>
          <a:lstStyle>
            <a:lvl1pPr marL="0" indent="0" algn="ctr">
              <a:buNone/>
              <a:defRPr sz="2000">
                <a:solidFill>
                  <a:srgbClr val="595959"/>
                </a:solidFill>
                <a:latin typeface="Arial"/>
                <a:cs typeface="Aria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text</a:t>
            </a:r>
          </a:p>
        </p:txBody>
      </p:sp>
      <p:sp>
        <p:nvSpPr>
          <p:cNvPr id="5" name="Title 1">
            <a:extLst>
              <a:ext uri="{FF2B5EF4-FFF2-40B4-BE49-F238E27FC236}">
                <a16:creationId xmlns:a16="http://schemas.microsoft.com/office/drawing/2014/main" id="{AFDB4ACE-6BB7-DC43-94AC-F200D98BC3F2}"/>
              </a:ext>
            </a:extLst>
          </p:cNvPr>
          <p:cNvSpPr>
            <a:spLocks noGrp="1"/>
          </p:cNvSpPr>
          <p:nvPr>
            <p:ph type="title" hasCustomPrompt="1"/>
          </p:nvPr>
        </p:nvSpPr>
        <p:spPr>
          <a:xfrm>
            <a:off x="1524000" y="1599247"/>
            <a:ext cx="9143999" cy="1910716"/>
          </a:xfrm>
          <a:prstGeom prst="rect">
            <a:avLst/>
          </a:prstGeom>
        </p:spPr>
        <p:txBody>
          <a:bodyPr anchor="b"/>
          <a:lstStyle>
            <a:lvl1pPr algn="ctr">
              <a:defRPr sz="5400" b="1" cap="none" baseline="0">
                <a:solidFill>
                  <a:srgbClr val="595959"/>
                </a:solidFill>
                <a:latin typeface="Arial"/>
                <a:cs typeface="Arial"/>
              </a:defRPr>
            </a:lvl1pPr>
          </a:lstStyle>
          <a:p>
            <a:r>
              <a:rPr lang="en-US" dirty="0"/>
              <a:t>Click to edit title</a:t>
            </a:r>
          </a:p>
        </p:txBody>
      </p:sp>
    </p:spTree>
    <p:extLst>
      <p:ext uri="{BB962C8B-B14F-4D97-AF65-F5344CB8AC3E}">
        <p14:creationId xmlns:p14="http://schemas.microsoft.com/office/powerpoint/2010/main" val="31746464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FF488C0E-02BE-5C49-A846-3FF4F3CAA090}"/>
              </a:ext>
            </a:extLst>
          </p:cNvPr>
          <p:cNvSpPr>
            <a:spLocks noGrp="1"/>
          </p:cNvSpPr>
          <p:nvPr>
            <p:ph idx="13" hasCustomPrompt="1"/>
          </p:nvPr>
        </p:nvSpPr>
        <p:spPr>
          <a:xfrm>
            <a:off x="838200" y="1825625"/>
            <a:ext cx="10515600" cy="3474508"/>
          </a:xfrm>
          <a:prstGeom prst="rect">
            <a:avLst/>
          </a:prstGeom>
        </p:spPr>
        <p:txBody>
          <a:bodyPr/>
          <a:lstStyle>
            <a:lvl1pPr marL="0" indent="0">
              <a:buNone/>
              <a:defRPr>
                <a:solidFill>
                  <a:srgbClr val="595959"/>
                </a:solidFill>
                <a:latin typeface="Arial"/>
                <a:cs typeface="Arial"/>
              </a:defRPr>
            </a:lvl1pPr>
            <a:lvl2pP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dirty="0"/>
              <a:t>Click to edit text</a:t>
            </a:r>
          </a:p>
        </p:txBody>
      </p:sp>
      <p:sp>
        <p:nvSpPr>
          <p:cNvPr id="11" name="Title 10">
            <a:extLst>
              <a:ext uri="{FF2B5EF4-FFF2-40B4-BE49-F238E27FC236}">
                <a16:creationId xmlns:a16="http://schemas.microsoft.com/office/drawing/2014/main" id="{5D59335E-859B-EA41-949E-B89FCE73C96E}"/>
              </a:ext>
            </a:extLst>
          </p:cNvPr>
          <p:cNvSpPr>
            <a:spLocks noGrp="1"/>
          </p:cNvSpPr>
          <p:nvPr>
            <p:ph type="title" hasCustomPrompt="1"/>
          </p:nvPr>
        </p:nvSpPr>
        <p:spPr>
          <a:xfrm>
            <a:off x="854337" y="715617"/>
            <a:ext cx="10483326" cy="975070"/>
          </a:xfrm>
          <a:prstGeom prst="rect">
            <a:avLst/>
          </a:prstGeom>
        </p:spPr>
        <p:txBody>
          <a:bodyPr anchor="ctr"/>
          <a:lstStyle>
            <a:lvl1pPr algn="l">
              <a:defRPr sz="4000" b="1">
                <a:solidFill>
                  <a:schemeClr val="tx1">
                    <a:lumMod val="75000"/>
                    <a:lumOff val="25000"/>
                  </a:schemeClr>
                </a:solidFill>
                <a:latin typeface="Arial"/>
                <a:cs typeface="Arial"/>
              </a:defRPr>
            </a:lvl1pPr>
          </a:lstStyle>
          <a:p>
            <a:r>
              <a:rPr lang="en-US" dirty="0"/>
              <a:t>Click to edit title</a:t>
            </a:r>
          </a:p>
        </p:txBody>
      </p:sp>
    </p:spTree>
    <p:extLst>
      <p:ext uri="{BB962C8B-B14F-4D97-AF65-F5344CB8AC3E}">
        <p14:creationId xmlns:p14="http://schemas.microsoft.com/office/powerpoint/2010/main" val="42604305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wo Content Areas">
    <p:spTree>
      <p:nvGrpSpPr>
        <p:cNvPr id="1" name=""/>
        <p:cNvGrpSpPr/>
        <p:nvPr/>
      </p:nvGrpSpPr>
      <p:grpSpPr>
        <a:xfrm>
          <a:off x="0" y="0"/>
          <a:ext cx="0" cy="0"/>
          <a:chOff x="0" y="0"/>
          <a:chExt cx="0" cy="0"/>
        </a:xfrm>
      </p:grpSpPr>
      <p:sp>
        <p:nvSpPr>
          <p:cNvPr id="10" name="Content Placeholder 7">
            <a:extLst>
              <a:ext uri="{FF2B5EF4-FFF2-40B4-BE49-F238E27FC236}">
                <a16:creationId xmlns:a16="http://schemas.microsoft.com/office/drawing/2014/main" id="{D19C3F02-B6E3-1744-B80B-6505F54EFB97}"/>
              </a:ext>
            </a:extLst>
          </p:cNvPr>
          <p:cNvSpPr>
            <a:spLocks noGrp="1"/>
          </p:cNvSpPr>
          <p:nvPr>
            <p:ph sz="quarter" idx="13" hasCustomPrompt="1"/>
          </p:nvPr>
        </p:nvSpPr>
        <p:spPr>
          <a:xfrm>
            <a:off x="838199" y="1825625"/>
            <a:ext cx="5181599" cy="3434474"/>
          </a:xfrm>
          <a:prstGeom prst="rect">
            <a:avLst/>
          </a:prstGeom>
        </p:spPr>
        <p:txBody>
          <a:bodyPr>
            <a:normAutofit/>
          </a:bodyPr>
          <a:lstStyle>
            <a:lvl1pPr marL="0" indent="0">
              <a:buNone/>
              <a:defRPr sz="2000">
                <a:solidFill>
                  <a:srgbClr val="595959"/>
                </a:solidFill>
                <a:latin typeface="Arial"/>
                <a:cs typeface="Arial"/>
              </a:defRPr>
            </a:lvl1pPr>
          </a:lstStyle>
          <a:p>
            <a:pPr lvl="0"/>
            <a:r>
              <a:rPr lang="en-US" dirty="0"/>
              <a:t>Click to edit text</a:t>
            </a:r>
          </a:p>
        </p:txBody>
      </p:sp>
      <p:sp>
        <p:nvSpPr>
          <p:cNvPr id="11" name="Content Placeholder 9">
            <a:extLst>
              <a:ext uri="{FF2B5EF4-FFF2-40B4-BE49-F238E27FC236}">
                <a16:creationId xmlns:a16="http://schemas.microsoft.com/office/drawing/2014/main" id="{77F182C4-AAD3-BF47-93EC-79384E798071}"/>
              </a:ext>
            </a:extLst>
          </p:cNvPr>
          <p:cNvSpPr>
            <a:spLocks noGrp="1"/>
          </p:cNvSpPr>
          <p:nvPr>
            <p:ph sz="quarter" idx="14" hasCustomPrompt="1"/>
          </p:nvPr>
        </p:nvSpPr>
        <p:spPr>
          <a:xfrm>
            <a:off x="6172199" y="1825625"/>
            <a:ext cx="5181599" cy="3434474"/>
          </a:xfrm>
          <a:prstGeom prst="rect">
            <a:avLst/>
          </a:prstGeom>
        </p:spPr>
        <p:txBody>
          <a:bodyPr>
            <a:normAutofit/>
          </a:bodyPr>
          <a:lstStyle>
            <a:lvl1pPr marL="0" indent="0">
              <a:buNone/>
              <a:defRPr sz="2000">
                <a:solidFill>
                  <a:srgbClr val="595959"/>
                </a:solidFill>
                <a:latin typeface="Arial"/>
                <a:cs typeface="Arial"/>
              </a:defRPr>
            </a:lvl1pPr>
          </a:lstStyle>
          <a:p>
            <a:pPr lvl="0"/>
            <a:r>
              <a:rPr lang="en-US" dirty="0"/>
              <a:t>Click to edit text</a:t>
            </a:r>
          </a:p>
        </p:txBody>
      </p:sp>
      <p:sp>
        <p:nvSpPr>
          <p:cNvPr id="6" name="Title 10">
            <a:extLst>
              <a:ext uri="{FF2B5EF4-FFF2-40B4-BE49-F238E27FC236}">
                <a16:creationId xmlns:a16="http://schemas.microsoft.com/office/drawing/2014/main" id="{175FE108-4075-5A45-A4E9-9081D3B6D5C3}"/>
              </a:ext>
            </a:extLst>
          </p:cNvPr>
          <p:cNvSpPr>
            <a:spLocks noGrp="1"/>
          </p:cNvSpPr>
          <p:nvPr>
            <p:ph type="title" hasCustomPrompt="1"/>
          </p:nvPr>
        </p:nvSpPr>
        <p:spPr>
          <a:xfrm>
            <a:off x="854337" y="715617"/>
            <a:ext cx="10483326" cy="975070"/>
          </a:xfrm>
          <a:prstGeom prst="rect">
            <a:avLst/>
          </a:prstGeom>
        </p:spPr>
        <p:txBody>
          <a:bodyPr anchor="ctr"/>
          <a:lstStyle>
            <a:lvl1pPr algn="ctr">
              <a:defRPr sz="4000" b="1">
                <a:solidFill>
                  <a:schemeClr val="tx1">
                    <a:lumMod val="75000"/>
                    <a:lumOff val="25000"/>
                  </a:schemeClr>
                </a:solidFill>
                <a:latin typeface="Arial"/>
                <a:cs typeface="Arial"/>
              </a:defRPr>
            </a:lvl1pPr>
          </a:lstStyle>
          <a:p>
            <a:r>
              <a:rPr lang="en-US" dirty="0"/>
              <a:t>Click to edit title</a:t>
            </a:r>
          </a:p>
        </p:txBody>
      </p:sp>
    </p:spTree>
    <p:extLst>
      <p:ext uri="{BB962C8B-B14F-4D97-AF65-F5344CB8AC3E}">
        <p14:creationId xmlns:p14="http://schemas.microsoft.com/office/powerpoint/2010/main" val="18763756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126BFFA-BC4B-3743-A433-0E53E656C78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2304AC9-A6C4-1E44-B78D-97D89D0B47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E9AA13-EA7B-8546-8DF8-7579ADF5F90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312072-2116-B249-93F0-5C49DAF4D8D3}" type="datetimeFigureOut">
              <a:rPr lang="en-US" smtClean="0"/>
              <a:t>8/24/21</a:t>
            </a:fld>
            <a:endParaRPr lang="en-US"/>
          </a:p>
        </p:txBody>
      </p:sp>
      <p:sp>
        <p:nvSpPr>
          <p:cNvPr id="5" name="Footer Placeholder 4">
            <a:extLst>
              <a:ext uri="{FF2B5EF4-FFF2-40B4-BE49-F238E27FC236}">
                <a16:creationId xmlns:a16="http://schemas.microsoft.com/office/drawing/2014/main" id="{BFD20BEC-E1BD-6944-A1B3-CA4B509A75D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2956BC8-DCF5-3E41-8E28-6E88C629FB5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271E08-BA6B-A240-987F-AEB797B41B0E}" type="slidenum">
              <a:rPr lang="en-US" smtClean="0"/>
              <a:t>‹#›</a:t>
            </a:fld>
            <a:endParaRPr lang="en-US"/>
          </a:p>
        </p:txBody>
      </p:sp>
    </p:spTree>
    <p:extLst>
      <p:ext uri="{BB962C8B-B14F-4D97-AF65-F5344CB8AC3E}">
        <p14:creationId xmlns:p14="http://schemas.microsoft.com/office/powerpoint/2010/main" val="371446198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11.png"/><Relationship Id="rId4" Type="http://schemas.openxmlformats.org/officeDocument/2006/relationships/image" Target="https://socialmissionmetrics.gwhwi.org/uploads/4/3/3/5/43358451/table-1_orig.png"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437BA-2E84-3549-8B00-4D6E2E7C8053}"/>
              </a:ext>
            </a:extLst>
          </p:cNvPr>
          <p:cNvSpPr>
            <a:spLocks noGrp="1"/>
          </p:cNvSpPr>
          <p:nvPr>
            <p:ph type="title"/>
          </p:nvPr>
        </p:nvSpPr>
        <p:spPr>
          <a:xfrm>
            <a:off x="804584" y="2180320"/>
            <a:ext cx="4801860" cy="1325563"/>
          </a:xfrm>
        </p:spPr>
        <p:txBody>
          <a:bodyPr vert="horz" lIns="91440" tIns="45720" rIns="91440" bIns="45720" rtlCol="0" anchor="ctr">
            <a:normAutofit/>
          </a:bodyPr>
          <a:lstStyle/>
          <a:p>
            <a:pPr algn="l"/>
            <a:r>
              <a:rPr lang="en-US" sz="4400" dirty="0">
                <a:solidFill>
                  <a:schemeClr val="tx1"/>
                </a:solidFill>
                <a:latin typeface="+mj-lt"/>
                <a:cs typeface="+mj-cs"/>
              </a:rPr>
              <a:t>The Social Mission Metrics Initiative</a:t>
            </a:r>
          </a:p>
        </p:txBody>
      </p:sp>
      <p:sp>
        <p:nvSpPr>
          <p:cNvPr id="3" name="Subtitle 2">
            <a:extLst>
              <a:ext uri="{FF2B5EF4-FFF2-40B4-BE49-F238E27FC236}">
                <a16:creationId xmlns:a16="http://schemas.microsoft.com/office/drawing/2014/main" id="{D04025FF-B551-7A4B-9349-720975BC8529}"/>
              </a:ext>
            </a:extLst>
          </p:cNvPr>
          <p:cNvSpPr>
            <a:spLocks noGrp="1"/>
          </p:cNvSpPr>
          <p:nvPr>
            <p:ph type="body" idx="13"/>
          </p:nvPr>
        </p:nvSpPr>
        <p:spPr>
          <a:xfrm>
            <a:off x="391810" y="4136149"/>
            <a:ext cx="6652259" cy="1949400"/>
          </a:xfrm>
        </p:spPr>
        <p:txBody>
          <a:bodyPr vert="horz" lIns="91440" tIns="45720" rIns="91440" bIns="45720" numCol="3" spcCol="457200" rtlCol="0" anchor="t">
            <a:normAutofit/>
          </a:bodyPr>
          <a:lstStyle/>
          <a:p>
            <a:pPr algn="l">
              <a:spcBef>
                <a:spcPts val="1200"/>
              </a:spcBef>
            </a:pPr>
            <a:r>
              <a:rPr lang="en-US" altLang="en-US" sz="1800" dirty="0" err="1">
                <a:solidFill>
                  <a:schemeClr val="tx1"/>
                </a:solidFill>
                <a:latin typeface="+mn-lt"/>
                <a:cs typeface="+mn-cs"/>
              </a:rPr>
              <a:t>Sonal</a:t>
            </a:r>
            <a:r>
              <a:rPr lang="en-US" altLang="en-US" sz="1800" dirty="0">
                <a:solidFill>
                  <a:schemeClr val="tx1"/>
                </a:solidFill>
                <a:latin typeface="+mn-lt"/>
                <a:cs typeface="+mn-cs"/>
              </a:rPr>
              <a:t> Batra</a:t>
            </a:r>
          </a:p>
          <a:p>
            <a:pPr algn="l">
              <a:spcBef>
                <a:spcPts val="1200"/>
              </a:spcBef>
            </a:pPr>
            <a:r>
              <a:rPr lang="en-US" altLang="en-US" sz="1800" dirty="0">
                <a:solidFill>
                  <a:schemeClr val="tx1"/>
                </a:solidFill>
                <a:latin typeface="+mn-lt"/>
                <a:cs typeface="+mn-cs"/>
              </a:rPr>
              <a:t>Thomas </a:t>
            </a:r>
            <a:r>
              <a:rPr lang="en-US" altLang="en-US" sz="1800" dirty="0" err="1">
                <a:solidFill>
                  <a:schemeClr val="tx1"/>
                </a:solidFill>
                <a:latin typeface="+mn-lt"/>
                <a:cs typeface="+mn-cs"/>
              </a:rPr>
              <a:t>Guterbock</a:t>
            </a:r>
            <a:endParaRPr lang="en-US" altLang="en-US" sz="1800" dirty="0">
              <a:solidFill>
                <a:schemeClr val="tx1"/>
              </a:solidFill>
              <a:latin typeface="+mn-lt"/>
              <a:cs typeface="+mn-cs"/>
            </a:endParaRPr>
          </a:p>
          <a:p>
            <a:pPr algn="l">
              <a:spcBef>
                <a:spcPts val="1200"/>
              </a:spcBef>
            </a:pPr>
            <a:r>
              <a:rPr lang="en-US" altLang="en-US" sz="1800" dirty="0">
                <a:solidFill>
                  <a:schemeClr val="tx1"/>
                </a:solidFill>
                <a:latin typeface="+mn-lt"/>
                <a:cs typeface="+mn-cs"/>
              </a:rPr>
              <a:t>Julie La </a:t>
            </a:r>
            <a:r>
              <a:rPr lang="en-US" altLang="en-US" sz="1800" dirty="0" err="1">
                <a:solidFill>
                  <a:schemeClr val="tx1"/>
                </a:solidFill>
                <a:latin typeface="+mn-lt"/>
                <a:cs typeface="+mn-cs"/>
              </a:rPr>
              <a:t>Orban</a:t>
            </a:r>
            <a:endParaRPr lang="en-US" altLang="en-US" sz="1800" dirty="0">
              <a:solidFill>
                <a:schemeClr val="tx1"/>
              </a:solidFill>
              <a:latin typeface="+mn-lt"/>
              <a:cs typeface="+mn-cs"/>
            </a:endParaRPr>
          </a:p>
          <a:p>
            <a:pPr algn="l">
              <a:spcBef>
                <a:spcPts val="1200"/>
              </a:spcBef>
            </a:pPr>
            <a:r>
              <a:rPr lang="en-US" altLang="en-US" sz="1800" dirty="0" err="1">
                <a:solidFill>
                  <a:schemeClr val="tx1"/>
                </a:solidFill>
                <a:latin typeface="+mn-lt"/>
                <a:cs typeface="+mn-cs"/>
              </a:rPr>
              <a:t>Anushree</a:t>
            </a:r>
            <a:r>
              <a:rPr lang="en-US" altLang="en-US" sz="1800" dirty="0">
                <a:solidFill>
                  <a:schemeClr val="tx1"/>
                </a:solidFill>
                <a:latin typeface="+mn-lt"/>
                <a:cs typeface="+mn-cs"/>
              </a:rPr>
              <a:t> </a:t>
            </a:r>
            <a:r>
              <a:rPr lang="en-US" altLang="en-US" sz="1800" dirty="0" err="1">
                <a:solidFill>
                  <a:schemeClr val="tx1"/>
                </a:solidFill>
                <a:latin typeface="+mn-lt"/>
                <a:cs typeface="+mn-cs"/>
              </a:rPr>
              <a:t>Vichare</a:t>
            </a:r>
            <a:endParaRPr lang="en-US" altLang="en-US" sz="1800" dirty="0">
              <a:solidFill>
                <a:schemeClr val="tx1"/>
              </a:solidFill>
              <a:latin typeface="+mn-lt"/>
              <a:cs typeface="+mn-cs"/>
            </a:endParaRPr>
          </a:p>
          <a:p>
            <a:pPr algn="l">
              <a:spcBef>
                <a:spcPts val="1200"/>
              </a:spcBef>
            </a:pPr>
            <a:endParaRPr lang="en-US" altLang="en-US" sz="1800" dirty="0">
              <a:solidFill>
                <a:schemeClr val="tx1"/>
              </a:solidFill>
              <a:latin typeface="+mn-lt"/>
              <a:cs typeface="+mn-cs"/>
            </a:endParaRPr>
          </a:p>
          <a:p>
            <a:pPr algn="l">
              <a:spcBef>
                <a:spcPts val="1200"/>
              </a:spcBef>
            </a:pPr>
            <a:r>
              <a:rPr lang="en-US" altLang="en-US" sz="1800" dirty="0">
                <a:solidFill>
                  <a:schemeClr val="tx1"/>
                </a:solidFill>
                <a:latin typeface="+mn-lt"/>
                <a:cs typeface="+mn-cs"/>
              </a:rPr>
              <a:t>Leigh Anne Butler</a:t>
            </a:r>
          </a:p>
          <a:p>
            <a:pPr algn="l">
              <a:spcBef>
                <a:spcPts val="1200"/>
              </a:spcBef>
            </a:pPr>
            <a:r>
              <a:rPr lang="en-US" altLang="en-US" sz="1800" dirty="0">
                <a:solidFill>
                  <a:schemeClr val="tx1"/>
                </a:solidFill>
                <a:latin typeface="+mn-lt"/>
                <a:cs typeface="+mn-cs"/>
              </a:rPr>
              <a:t>Candice Chen</a:t>
            </a:r>
          </a:p>
          <a:p>
            <a:pPr algn="l">
              <a:spcBef>
                <a:spcPts val="1200"/>
              </a:spcBef>
            </a:pPr>
            <a:r>
              <a:rPr lang="en-US" altLang="en-US" sz="1800" dirty="0" err="1">
                <a:solidFill>
                  <a:schemeClr val="tx1"/>
                </a:solidFill>
                <a:latin typeface="+mn-lt"/>
                <a:cs typeface="+mn-cs"/>
              </a:rPr>
              <a:t>Toyese</a:t>
            </a:r>
            <a:r>
              <a:rPr lang="en-US" altLang="en-US" sz="1800" dirty="0">
                <a:solidFill>
                  <a:schemeClr val="tx1"/>
                </a:solidFill>
                <a:latin typeface="+mn-lt"/>
                <a:cs typeface="+mn-cs"/>
              </a:rPr>
              <a:t> </a:t>
            </a:r>
            <a:r>
              <a:rPr lang="en-US" altLang="en-US" sz="1800" dirty="0" err="1">
                <a:solidFill>
                  <a:schemeClr val="tx1"/>
                </a:solidFill>
                <a:latin typeface="+mn-lt"/>
                <a:cs typeface="+mn-cs"/>
              </a:rPr>
              <a:t>Oyememi</a:t>
            </a:r>
            <a:endParaRPr lang="en-US" altLang="en-US" sz="1800" dirty="0">
              <a:solidFill>
                <a:schemeClr val="tx1"/>
              </a:solidFill>
              <a:latin typeface="+mn-lt"/>
              <a:cs typeface="+mn-cs"/>
            </a:endParaRPr>
          </a:p>
          <a:p>
            <a:pPr algn="l">
              <a:spcBef>
                <a:spcPts val="1200"/>
              </a:spcBef>
            </a:pPr>
            <a:endParaRPr lang="en-US" altLang="en-US" sz="1800" dirty="0">
              <a:solidFill>
                <a:schemeClr val="tx1"/>
              </a:solidFill>
              <a:latin typeface="+mn-lt"/>
              <a:cs typeface="+mn-cs"/>
            </a:endParaRPr>
          </a:p>
          <a:p>
            <a:pPr algn="l">
              <a:spcBef>
                <a:spcPts val="1200"/>
              </a:spcBef>
            </a:pPr>
            <a:endParaRPr lang="en-US" altLang="en-US" sz="1800" dirty="0">
              <a:solidFill>
                <a:schemeClr val="tx1"/>
              </a:solidFill>
              <a:latin typeface="+mn-lt"/>
              <a:cs typeface="+mn-cs"/>
            </a:endParaRPr>
          </a:p>
          <a:p>
            <a:pPr algn="l">
              <a:spcBef>
                <a:spcPts val="1200"/>
              </a:spcBef>
            </a:pPr>
            <a:r>
              <a:rPr lang="en-US" altLang="en-US" sz="1800" dirty="0">
                <a:solidFill>
                  <a:schemeClr val="tx1"/>
                </a:solidFill>
                <a:latin typeface="+mn-lt"/>
                <a:cs typeface="+mn-cs"/>
              </a:rPr>
              <a:t>Ashley Darcy-Mahoney</a:t>
            </a:r>
          </a:p>
          <a:p>
            <a:pPr algn="l">
              <a:spcBef>
                <a:spcPts val="1200"/>
              </a:spcBef>
            </a:pPr>
            <a:r>
              <a:rPr lang="en-US" altLang="en-US" sz="1800" dirty="0" err="1">
                <a:solidFill>
                  <a:schemeClr val="tx1"/>
                </a:solidFill>
                <a:latin typeface="+mn-lt"/>
                <a:cs typeface="+mn-cs"/>
              </a:rPr>
              <a:t>Asefeh</a:t>
            </a:r>
            <a:r>
              <a:rPr lang="en-US" altLang="en-US" sz="1800" dirty="0">
                <a:solidFill>
                  <a:schemeClr val="tx1"/>
                </a:solidFill>
                <a:latin typeface="+mn-lt"/>
                <a:cs typeface="+mn-cs"/>
              </a:rPr>
              <a:t> Faraz</a:t>
            </a:r>
          </a:p>
          <a:p>
            <a:pPr algn="l">
              <a:spcBef>
                <a:spcPts val="1200"/>
              </a:spcBef>
            </a:pPr>
            <a:r>
              <a:rPr lang="en-US" altLang="en-US" sz="1800" dirty="0">
                <a:solidFill>
                  <a:schemeClr val="tx1"/>
                </a:solidFill>
                <a:latin typeface="+mn-lt"/>
                <a:cs typeface="+mn-cs"/>
              </a:rPr>
              <a:t>Patricia Pittman</a:t>
            </a:r>
          </a:p>
        </p:txBody>
      </p:sp>
      <p:sp>
        <p:nvSpPr>
          <p:cNvPr id="15" name="Freeform: Shape 10">
            <a:extLst>
              <a:ext uri="{FF2B5EF4-FFF2-40B4-BE49-F238E27FC236}">
                <a16:creationId xmlns:a16="http://schemas.microsoft.com/office/drawing/2014/main" id="{E1063ACC-684C-4227-9D75-430593BADC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19218"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2">
            <a:extLst>
              <a:ext uri="{FF2B5EF4-FFF2-40B4-BE49-F238E27FC236}">
                <a16:creationId xmlns:a16="http://schemas.microsoft.com/office/drawing/2014/main" id="{8067F801-9719-4550-AFFF-C7C3684221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846" y="0"/>
            <a:ext cx="6024154" cy="685800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0D2A800A-3300-4F4B-986B-D7EF6B1ABEE4}"/>
              </a:ext>
            </a:extLst>
          </p:cNvPr>
          <p:cNvPicPr>
            <a:picLocks noChangeAspect="1"/>
          </p:cNvPicPr>
          <p:nvPr/>
        </p:nvPicPr>
        <p:blipFill>
          <a:blip r:embed="rId3"/>
          <a:stretch>
            <a:fillRect/>
          </a:stretch>
        </p:blipFill>
        <p:spPr>
          <a:xfrm>
            <a:off x="7044070" y="778834"/>
            <a:ext cx="4756119" cy="2096783"/>
          </a:xfrm>
          <a:prstGeom prst="rect">
            <a:avLst/>
          </a:prstGeom>
        </p:spPr>
      </p:pic>
      <p:pic>
        <p:nvPicPr>
          <p:cNvPr id="4" name="Picture 3" descr="Logo&#10;&#10;Description automatically generated">
            <a:extLst>
              <a:ext uri="{FF2B5EF4-FFF2-40B4-BE49-F238E27FC236}">
                <a16:creationId xmlns:a16="http://schemas.microsoft.com/office/drawing/2014/main" id="{A08F9DAF-362E-7841-B1AE-EC3C15A20A7C}"/>
              </a:ext>
            </a:extLst>
          </p:cNvPr>
          <p:cNvPicPr>
            <a:picLocks noChangeAspect="1"/>
          </p:cNvPicPr>
          <p:nvPr/>
        </p:nvPicPr>
        <p:blipFill>
          <a:blip r:embed="rId4"/>
          <a:stretch>
            <a:fillRect/>
          </a:stretch>
        </p:blipFill>
        <p:spPr>
          <a:xfrm>
            <a:off x="8348829" y="3429000"/>
            <a:ext cx="3451360" cy="2174359"/>
          </a:xfrm>
          <a:prstGeom prst="rect">
            <a:avLst/>
          </a:prstGeom>
        </p:spPr>
      </p:pic>
    </p:spTree>
    <p:extLst>
      <p:ext uri="{BB962C8B-B14F-4D97-AF65-F5344CB8AC3E}">
        <p14:creationId xmlns:p14="http://schemas.microsoft.com/office/powerpoint/2010/main" val="2358186347"/>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D965130-E886-DC48-8352-682176AEAD4A}"/>
              </a:ext>
            </a:extLst>
          </p:cNvPr>
          <p:cNvSpPr>
            <a:spLocks noGrp="1"/>
          </p:cNvSpPr>
          <p:nvPr>
            <p:ph type="body" idx="13"/>
          </p:nvPr>
        </p:nvSpPr>
        <p:spPr>
          <a:xfrm>
            <a:off x="1524000" y="2788170"/>
            <a:ext cx="9144000" cy="2469630"/>
          </a:xfrm>
        </p:spPr>
        <p:txBody>
          <a:bodyPr>
            <a:normAutofit/>
          </a:bodyPr>
          <a:lstStyle/>
          <a:p>
            <a:r>
              <a:rPr lang="en-US" sz="2800" i="1" dirty="0"/>
              <a:t>“Social Mission is the contribution of a </a:t>
            </a:r>
            <a:r>
              <a:rPr lang="en-US" sz="2800" b="1" i="1" dirty="0">
                <a:solidFill>
                  <a:schemeClr val="accent2"/>
                </a:solidFill>
              </a:rPr>
              <a:t>health professions school </a:t>
            </a:r>
            <a:r>
              <a:rPr lang="en-US" sz="2800" i="1" dirty="0"/>
              <a:t>in its mission, programs, and the performance of its graduates, faculty, and leadership in advancing </a:t>
            </a:r>
            <a:r>
              <a:rPr lang="en-US" sz="2800" b="1" i="1" dirty="0">
                <a:solidFill>
                  <a:schemeClr val="accent2"/>
                </a:solidFill>
              </a:rPr>
              <a:t>health equity </a:t>
            </a:r>
            <a:r>
              <a:rPr lang="en-US" sz="2800" i="1" dirty="0"/>
              <a:t>and addressing the health disparities of the </a:t>
            </a:r>
            <a:r>
              <a:rPr lang="en-US" sz="2800" b="1" i="1" dirty="0">
                <a:solidFill>
                  <a:schemeClr val="accent2"/>
                </a:solidFill>
              </a:rPr>
              <a:t>society </a:t>
            </a:r>
            <a:r>
              <a:rPr lang="en-US" sz="2800" i="1" dirty="0">
                <a:solidFill>
                  <a:schemeClr val="tx1">
                    <a:lumMod val="75000"/>
                    <a:lumOff val="25000"/>
                  </a:schemeClr>
                </a:solidFill>
              </a:rPr>
              <a:t>in which it exists</a:t>
            </a:r>
            <a:r>
              <a:rPr lang="en-US" sz="2800" i="1" dirty="0"/>
              <a:t>.”</a:t>
            </a:r>
          </a:p>
        </p:txBody>
      </p:sp>
      <p:sp>
        <p:nvSpPr>
          <p:cNvPr id="3" name="Title 2">
            <a:extLst>
              <a:ext uri="{FF2B5EF4-FFF2-40B4-BE49-F238E27FC236}">
                <a16:creationId xmlns:a16="http://schemas.microsoft.com/office/drawing/2014/main" id="{0E5FE7B8-11C5-874A-A7D0-6D0A50F9AF17}"/>
              </a:ext>
            </a:extLst>
          </p:cNvPr>
          <p:cNvSpPr>
            <a:spLocks noGrp="1"/>
          </p:cNvSpPr>
          <p:nvPr>
            <p:ph type="title"/>
          </p:nvPr>
        </p:nvSpPr>
        <p:spPr>
          <a:xfrm>
            <a:off x="1524000" y="200884"/>
            <a:ext cx="9143999" cy="1910716"/>
          </a:xfrm>
        </p:spPr>
        <p:txBody>
          <a:bodyPr/>
          <a:lstStyle/>
          <a:p>
            <a:r>
              <a:rPr lang="en-US" dirty="0"/>
              <a:t>Social Mission Defined</a:t>
            </a:r>
          </a:p>
        </p:txBody>
      </p:sp>
    </p:spTree>
    <p:extLst>
      <p:ext uri="{BB962C8B-B14F-4D97-AF65-F5344CB8AC3E}">
        <p14:creationId xmlns:p14="http://schemas.microsoft.com/office/powerpoint/2010/main" val="2055112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F1B09-D108-F049-91AB-3C3251275FFE}"/>
              </a:ext>
            </a:extLst>
          </p:cNvPr>
          <p:cNvSpPr>
            <a:spLocks noGrp="1"/>
          </p:cNvSpPr>
          <p:nvPr>
            <p:ph type="title"/>
          </p:nvPr>
        </p:nvSpPr>
        <p:spPr/>
        <p:txBody>
          <a:bodyPr>
            <a:normAutofit/>
          </a:bodyPr>
          <a:lstStyle/>
          <a:p>
            <a:r>
              <a:rPr lang="en-US" sz="4000" dirty="0"/>
              <a:t>The Social Mission Metrics Initiative</a:t>
            </a:r>
          </a:p>
        </p:txBody>
      </p:sp>
      <p:pic>
        <p:nvPicPr>
          <p:cNvPr id="5" name="Picture 4">
            <a:extLst>
              <a:ext uri="{FF2B5EF4-FFF2-40B4-BE49-F238E27FC236}">
                <a16:creationId xmlns:a16="http://schemas.microsoft.com/office/drawing/2014/main" id="{5D764C61-402F-0B40-AC71-9809552B652C}"/>
              </a:ext>
            </a:extLst>
          </p:cNvPr>
          <p:cNvPicPr>
            <a:picLocks noChangeAspect="1"/>
          </p:cNvPicPr>
          <p:nvPr/>
        </p:nvPicPr>
        <p:blipFill>
          <a:blip r:embed="rId3"/>
          <a:stretch>
            <a:fillRect/>
          </a:stretch>
        </p:blipFill>
        <p:spPr>
          <a:xfrm>
            <a:off x="7728391" y="3464799"/>
            <a:ext cx="2001256" cy="677509"/>
          </a:xfrm>
          <a:prstGeom prst="rect">
            <a:avLst/>
          </a:prstGeom>
        </p:spPr>
      </p:pic>
      <p:pic>
        <p:nvPicPr>
          <p:cNvPr id="6" name="Picture 5">
            <a:extLst>
              <a:ext uri="{FF2B5EF4-FFF2-40B4-BE49-F238E27FC236}">
                <a16:creationId xmlns:a16="http://schemas.microsoft.com/office/drawing/2014/main" id="{98DB5505-ABAA-244C-9B54-EAA441CCCEB3}"/>
              </a:ext>
            </a:extLst>
          </p:cNvPr>
          <p:cNvPicPr>
            <a:picLocks noChangeAspect="1"/>
          </p:cNvPicPr>
          <p:nvPr/>
        </p:nvPicPr>
        <p:blipFill>
          <a:blip r:embed="rId4"/>
          <a:stretch>
            <a:fillRect/>
          </a:stretch>
        </p:blipFill>
        <p:spPr>
          <a:xfrm>
            <a:off x="3938744" y="3720772"/>
            <a:ext cx="3661012" cy="1345670"/>
          </a:xfrm>
          <a:prstGeom prst="rect">
            <a:avLst/>
          </a:prstGeom>
        </p:spPr>
      </p:pic>
      <p:pic>
        <p:nvPicPr>
          <p:cNvPr id="7" name="Picture 6">
            <a:extLst>
              <a:ext uri="{FF2B5EF4-FFF2-40B4-BE49-F238E27FC236}">
                <a16:creationId xmlns:a16="http://schemas.microsoft.com/office/drawing/2014/main" id="{1365556B-C3E4-9E4D-8F57-247BB4093535}"/>
              </a:ext>
            </a:extLst>
          </p:cNvPr>
          <p:cNvPicPr>
            <a:picLocks noChangeAspect="1"/>
          </p:cNvPicPr>
          <p:nvPr/>
        </p:nvPicPr>
        <p:blipFill>
          <a:blip r:embed="rId5"/>
          <a:stretch>
            <a:fillRect/>
          </a:stretch>
        </p:blipFill>
        <p:spPr>
          <a:xfrm>
            <a:off x="2723192" y="3429000"/>
            <a:ext cx="1210565" cy="910270"/>
          </a:xfrm>
          <a:prstGeom prst="rect">
            <a:avLst/>
          </a:prstGeom>
        </p:spPr>
      </p:pic>
      <p:sp>
        <p:nvSpPr>
          <p:cNvPr id="8" name="TextBox 7">
            <a:extLst>
              <a:ext uri="{FF2B5EF4-FFF2-40B4-BE49-F238E27FC236}">
                <a16:creationId xmlns:a16="http://schemas.microsoft.com/office/drawing/2014/main" id="{F41DE5AF-5499-6848-BAA5-88BC109D0B6E}"/>
              </a:ext>
            </a:extLst>
          </p:cNvPr>
          <p:cNvSpPr txBox="1"/>
          <p:nvPr/>
        </p:nvSpPr>
        <p:spPr>
          <a:xfrm>
            <a:off x="2828544" y="5967012"/>
            <a:ext cx="5979659" cy="461665"/>
          </a:xfrm>
          <a:prstGeom prst="rect">
            <a:avLst/>
          </a:prstGeom>
          <a:noFill/>
        </p:spPr>
        <p:txBody>
          <a:bodyPr wrap="square" rtlCol="0">
            <a:spAutoFit/>
          </a:bodyPr>
          <a:lstStyle/>
          <a:p>
            <a:r>
              <a:rPr lang="en-US" sz="2400" b="1" dirty="0"/>
              <a:t>https://</a:t>
            </a:r>
            <a:r>
              <a:rPr lang="en-US" sz="2400" b="1" dirty="0" err="1"/>
              <a:t>socialmissionmetrics.gwhwi.org</a:t>
            </a:r>
            <a:r>
              <a:rPr lang="en-US" sz="2400" b="1" dirty="0"/>
              <a:t>/</a:t>
            </a:r>
          </a:p>
        </p:txBody>
      </p:sp>
      <p:pic>
        <p:nvPicPr>
          <p:cNvPr id="10" name="Picture 9">
            <a:extLst>
              <a:ext uri="{FF2B5EF4-FFF2-40B4-BE49-F238E27FC236}">
                <a16:creationId xmlns:a16="http://schemas.microsoft.com/office/drawing/2014/main" id="{CDB0295F-3778-0A40-9A22-70707CF91B0B}"/>
              </a:ext>
            </a:extLst>
          </p:cNvPr>
          <p:cNvPicPr>
            <a:picLocks noChangeAspect="1"/>
          </p:cNvPicPr>
          <p:nvPr/>
        </p:nvPicPr>
        <p:blipFill>
          <a:blip r:embed="rId6"/>
          <a:stretch>
            <a:fillRect/>
          </a:stretch>
        </p:blipFill>
        <p:spPr>
          <a:xfrm>
            <a:off x="9419681" y="4393607"/>
            <a:ext cx="2291620" cy="1013991"/>
          </a:xfrm>
          <a:prstGeom prst="rect">
            <a:avLst/>
          </a:prstGeom>
        </p:spPr>
      </p:pic>
      <p:sp>
        <p:nvSpPr>
          <p:cNvPr id="11" name="Rectangle 10">
            <a:extLst>
              <a:ext uri="{FF2B5EF4-FFF2-40B4-BE49-F238E27FC236}">
                <a16:creationId xmlns:a16="http://schemas.microsoft.com/office/drawing/2014/main" id="{E22901B8-7DD2-AB45-83D2-913C7CA50C2C}"/>
              </a:ext>
            </a:extLst>
          </p:cNvPr>
          <p:cNvSpPr/>
          <p:nvPr/>
        </p:nvSpPr>
        <p:spPr>
          <a:xfrm>
            <a:off x="1642820" y="1825625"/>
            <a:ext cx="8843159" cy="954107"/>
          </a:xfrm>
          <a:prstGeom prst="rect">
            <a:avLst/>
          </a:prstGeom>
        </p:spPr>
        <p:txBody>
          <a:bodyPr wrap="square">
            <a:spAutoFit/>
          </a:bodyPr>
          <a:lstStyle/>
          <a:p>
            <a:r>
              <a:rPr lang="en-US" sz="2800" b="1" dirty="0"/>
              <a:t>A free </a:t>
            </a:r>
            <a:r>
              <a:rPr lang="en-US" sz="2800" b="1" dirty="0">
                <a:solidFill>
                  <a:schemeClr val="accent2"/>
                </a:solidFill>
              </a:rPr>
              <a:t>system of metrics </a:t>
            </a:r>
            <a:r>
              <a:rPr lang="en-US" sz="2800" b="1" dirty="0"/>
              <a:t>to assess the social mission of</a:t>
            </a:r>
            <a:r>
              <a:rPr lang="en-US" sz="2800" b="1" dirty="0">
                <a:solidFill>
                  <a:schemeClr val="accent2"/>
                </a:solidFill>
              </a:rPr>
              <a:t> dental</a:t>
            </a:r>
            <a:r>
              <a:rPr lang="en-US" sz="2800" b="1" dirty="0"/>
              <a:t>, </a:t>
            </a:r>
            <a:r>
              <a:rPr lang="en-US" sz="2800" b="1" dirty="0">
                <a:solidFill>
                  <a:schemeClr val="accent2"/>
                </a:solidFill>
              </a:rPr>
              <a:t>medical</a:t>
            </a:r>
            <a:r>
              <a:rPr lang="en-US" sz="2800" b="1" dirty="0"/>
              <a:t>, and </a:t>
            </a:r>
            <a:r>
              <a:rPr lang="en-US" sz="2800" b="1" dirty="0">
                <a:solidFill>
                  <a:schemeClr val="accent2"/>
                </a:solidFill>
              </a:rPr>
              <a:t>nursing</a:t>
            </a:r>
            <a:r>
              <a:rPr lang="en-US" sz="2800" b="1" dirty="0"/>
              <a:t> schools</a:t>
            </a:r>
            <a:endParaRPr lang="en-US" sz="2800" dirty="0"/>
          </a:p>
        </p:txBody>
      </p:sp>
      <p:pic>
        <p:nvPicPr>
          <p:cNvPr id="12" name="Picture 11" descr="Logo&#10;&#10;Description automatically generated">
            <a:extLst>
              <a:ext uri="{FF2B5EF4-FFF2-40B4-BE49-F238E27FC236}">
                <a16:creationId xmlns:a16="http://schemas.microsoft.com/office/drawing/2014/main" id="{D9D737AA-655D-9549-A2EC-897EA7B34593}"/>
              </a:ext>
            </a:extLst>
          </p:cNvPr>
          <p:cNvPicPr>
            <a:picLocks noChangeAspect="1"/>
          </p:cNvPicPr>
          <p:nvPr/>
        </p:nvPicPr>
        <p:blipFill>
          <a:blip r:embed="rId7"/>
          <a:stretch>
            <a:fillRect/>
          </a:stretch>
        </p:blipFill>
        <p:spPr>
          <a:xfrm>
            <a:off x="453587" y="4142308"/>
            <a:ext cx="2135984" cy="1345671"/>
          </a:xfrm>
          <a:prstGeom prst="rect">
            <a:avLst/>
          </a:prstGeom>
        </p:spPr>
      </p:pic>
    </p:spTree>
    <p:extLst>
      <p:ext uri="{BB962C8B-B14F-4D97-AF65-F5344CB8AC3E}">
        <p14:creationId xmlns:p14="http://schemas.microsoft.com/office/powerpoint/2010/main" val="38294561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a:srcRect l="-1" t="57087" r="62789" b="21107"/>
          <a:stretch/>
        </p:blipFill>
        <p:spPr>
          <a:xfrm>
            <a:off x="10134454" y="4731309"/>
            <a:ext cx="1929206" cy="2005007"/>
          </a:xfrm>
          <a:prstGeom prst="rect">
            <a:avLst/>
          </a:prstGeom>
        </p:spPr>
      </p:pic>
      <p:pic>
        <p:nvPicPr>
          <p:cNvPr id="8" name="Picture 7"/>
          <p:cNvPicPr>
            <a:picLocks noChangeAspect="1"/>
          </p:cNvPicPr>
          <p:nvPr/>
        </p:nvPicPr>
        <p:blipFill rotWithShape="1">
          <a:blip r:embed="rId2"/>
          <a:srcRect r="63790" b="64846"/>
          <a:stretch/>
        </p:blipFill>
        <p:spPr>
          <a:xfrm>
            <a:off x="10173905" y="1173297"/>
            <a:ext cx="1899915" cy="3271174"/>
          </a:xfrm>
          <a:prstGeom prst="rect">
            <a:avLst/>
          </a:prstGeom>
        </p:spPr>
      </p:pic>
      <p:pic>
        <p:nvPicPr>
          <p:cNvPr id="6" name="Picture 5"/>
          <p:cNvPicPr>
            <a:picLocks noChangeAspect="1"/>
          </p:cNvPicPr>
          <p:nvPr/>
        </p:nvPicPr>
        <p:blipFill rotWithShape="1">
          <a:blip r:embed="rId3"/>
          <a:srcRect l="3264" r="2161" b="68407"/>
          <a:stretch/>
        </p:blipFill>
        <p:spPr>
          <a:xfrm>
            <a:off x="19252" y="1173297"/>
            <a:ext cx="10308657" cy="3277540"/>
          </a:xfrm>
          <a:prstGeom prst="rect">
            <a:avLst/>
          </a:prstGeom>
        </p:spPr>
      </p:pic>
      <p:pic>
        <p:nvPicPr>
          <p:cNvPr id="7" name="Picture 6"/>
          <p:cNvPicPr>
            <a:picLocks noChangeAspect="1"/>
          </p:cNvPicPr>
          <p:nvPr/>
        </p:nvPicPr>
        <p:blipFill rotWithShape="1">
          <a:blip r:embed="rId3"/>
          <a:srcRect l="3118" t="50785" r="1617" b="29104"/>
          <a:stretch/>
        </p:blipFill>
        <p:spPr>
          <a:xfrm>
            <a:off x="0" y="4677211"/>
            <a:ext cx="10279781" cy="2065496"/>
          </a:xfrm>
          <a:prstGeom prst="rect">
            <a:avLst/>
          </a:prstGeom>
        </p:spPr>
      </p:pic>
      <p:pic>
        <p:nvPicPr>
          <p:cNvPr id="10" name="Picture 9">
            <a:extLst>
              <a:ext uri="{FF2B5EF4-FFF2-40B4-BE49-F238E27FC236}">
                <a16:creationId xmlns:a16="http://schemas.microsoft.com/office/drawing/2014/main" id="{0052F39C-C1E1-CE4E-992D-C58D114832D1}"/>
              </a:ext>
            </a:extLst>
          </p:cNvPr>
          <p:cNvPicPr>
            <a:picLocks noChangeAspect="1"/>
          </p:cNvPicPr>
          <p:nvPr/>
        </p:nvPicPr>
        <p:blipFill>
          <a:blip r:embed="rId4"/>
          <a:stretch>
            <a:fillRect/>
          </a:stretch>
        </p:blipFill>
        <p:spPr>
          <a:xfrm>
            <a:off x="1935193" y="126660"/>
            <a:ext cx="8646719" cy="766165"/>
          </a:xfrm>
          <a:prstGeom prst="rect">
            <a:avLst/>
          </a:prstGeom>
        </p:spPr>
      </p:pic>
    </p:spTree>
    <p:extLst>
      <p:ext uri="{BB962C8B-B14F-4D97-AF65-F5344CB8AC3E}">
        <p14:creationId xmlns:p14="http://schemas.microsoft.com/office/powerpoint/2010/main" val="36759833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64457" y="355599"/>
          <a:ext cx="10806517" cy="57694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383234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7F4E032-86FB-4248-8D54-52AB36901077}"/>
              </a:ext>
            </a:extLst>
          </p:cNvPr>
          <p:cNvSpPr>
            <a:spLocks noGrp="1"/>
          </p:cNvSpPr>
          <p:nvPr>
            <p:ph type="title"/>
          </p:nvPr>
        </p:nvSpPr>
        <p:spPr>
          <a:xfrm>
            <a:off x="1049210" y="190961"/>
            <a:ext cx="10483326" cy="975070"/>
          </a:xfrm>
        </p:spPr>
        <p:txBody>
          <a:bodyPr/>
          <a:lstStyle/>
          <a:p>
            <a:r>
              <a:rPr lang="en-US" dirty="0"/>
              <a:t>SMMI History</a:t>
            </a:r>
          </a:p>
        </p:txBody>
      </p:sp>
      <p:grpSp>
        <p:nvGrpSpPr>
          <p:cNvPr id="4" name="Group 3">
            <a:extLst>
              <a:ext uri="{FF2B5EF4-FFF2-40B4-BE49-F238E27FC236}">
                <a16:creationId xmlns:a16="http://schemas.microsoft.com/office/drawing/2014/main" id="{7CBAE1D6-4681-0743-B9BA-03ACD60AD6A0}"/>
              </a:ext>
            </a:extLst>
          </p:cNvPr>
          <p:cNvGrpSpPr/>
          <p:nvPr/>
        </p:nvGrpSpPr>
        <p:grpSpPr>
          <a:xfrm>
            <a:off x="1543227" y="1166031"/>
            <a:ext cx="7857640" cy="3541714"/>
            <a:chOff x="822959" y="1848556"/>
            <a:chExt cx="7543800" cy="4017713"/>
          </a:xfrm>
        </p:grpSpPr>
        <p:sp>
          <p:nvSpPr>
            <p:cNvPr id="5" name="Freeform 4">
              <a:extLst>
                <a:ext uri="{FF2B5EF4-FFF2-40B4-BE49-F238E27FC236}">
                  <a16:creationId xmlns:a16="http://schemas.microsoft.com/office/drawing/2014/main" id="{A03AC7F6-1CD4-7147-8E40-14767B7CC673}"/>
                </a:ext>
              </a:extLst>
            </p:cNvPr>
            <p:cNvSpPr/>
            <p:nvPr/>
          </p:nvSpPr>
          <p:spPr>
            <a:xfrm>
              <a:off x="822959" y="1848556"/>
              <a:ext cx="781097" cy="1115854"/>
            </a:xfrm>
            <a:custGeom>
              <a:avLst/>
              <a:gdLst>
                <a:gd name="connsiteX0" fmla="*/ 0 w 1115853"/>
                <a:gd name="connsiteY0" fmla="*/ 0 h 781097"/>
                <a:gd name="connsiteX1" fmla="*/ 725305 w 1115853"/>
                <a:gd name="connsiteY1" fmla="*/ 0 h 781097"/>
                <a:gd name="connsiteX2" fmla="*/ 1115853 w 1115853"/>
                <a:gd name="connsiteY2" fmla="*/ 390549 h 781097"/>
                <a:gd name="connsiteX3" fmla="*/ 725305 w 1115853"/>
                <a:gd name="connsiteY3" fmla="*/ 781097 h 781097"/>
                <a:gd name="connsiteX4" fmla="*/ 0 w 1115853"/>
                <a:gd name="connsiteY4" fmla="*/ 781097 h 781097"/>
                <a:gd name="connsiteX5" fmla="*/ 390549 w 1115853"/>
                <a:gd name="connsiteY5" fmla="*/ 390549 h 781097"/>
                <a:gd name="connsiteX6" fmla="*/ 0 w 1115853"/>
                <a:gd name="connsiteY6" fmla="*/ 0 h 781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5853" h="781097">
                  <a:moveTo>
                    <a:pt x="1115852" y="0"/>
                  </a:moveTo>
                  <a:lnTo>
                    <a:pt x="1115852" y="507713"/>
                  </a:lnTo>
                  <a:lnTo>
                    <a:pt x="557926" y="781097"/>
                  </a:lnTo>
                  <a:lnTo>
                    <a:pt x="1" y="507713"/>
                  </a:lnTo>
                  <a:lnTo>
                    <a:pt x="1" y="0"/>
                  </a:lnTo>
                  <a:lnTo>
                    <a:pt x="557926" y="273384"/>
                  </a:lnTo>
                  <a:lnTo>
                    <a:pt x="1115852" y="0"/>
                  </a:lnTo>
                  <a:close/>
                </a:path>
              </a:pathLst>
            </a:custGeom>
          </p:spPr>
          <p:style>
            <a:lnRef idx="2">
              <a:schemeClr val="accent6"/>
            </a:lnRef>
            <a:fillRef idx="1">
              <a:schemeClr val="lt1"/>
            </a:fillRef>
            <a:effectRef idx="0">
              <a:schemeClr val="accent6"/>
            </a:effectRef>
            <a:fontRef idx="minor">
              <a:schemeClr val="dk1"/>
            </a:fontRef>
          </p:style>
          <p:txBody>
            <a:bodyPr spcFirstLastPara="0" vert="horz" wrap="square" lIns="13336" tIns="403885" rIns="13334" bIns="403883" numCol="1" spcCol="1270" anchor="ctr" anchorCtr="0">
              <a:noAutofit/>
            </a:bodyPr>
            <a:lstStyle/>
            <a:p>
              <a:pPr algn="ctr" defTabSz="933450">
                <a:lnSpc>
                  <a:spcPct val="90000"/>
                </a:lnSpc>
                <a:spcBef>
                  <a:spcPct val="0"/>
                </a:spcBef>
                <a:spcAft>
                  <a:spcPct val="35000"/>
                </a:spcAft>
              </a:pPr>
              <a:r>
                <a:rPr lang="en-US" sz="2100"/>
                <a:t>2016</a:t>
              </a:r>
            </a:p>
          </p:txBody>
        </p:sp>
        <p:sp>
          <p:nvSpPr>
            <p:cNvPr id="6" name="Freeform 5">
              <a:extLst>
                <a:ext uri="{FF2B5EF4-FFF2-40B4-BE49-F238E27FC236}">
                  <a16:creationId xmlns:a16="http://schemas.microsoft.com/office/drawing/2014/main" id="{CD98F75F-272E-2B4B-BD6C-4C3D8109B825}"/>
                </a:ext>
              </a:extLst>
            </p:cNvPr>
            <p:cNvSpPr/>
            <p:nvPr/>
          </p:nvSpPr>
          <p:spPr>
            <a:xfrm>
              <a:off x="1604055" y="1848558"/>
              <a:ext cx="6762704" cy="725305"/>
            </a:xfrm>
            <a:custGeom>
              <a:avLst/>
              <a:gdLst>
                <a:gd name="connsiteX0" fmla="*/ 120886 w 725304"/>
                <a:gd name="connsiteY0" fmla="*/ 0 h 6762703"/>
                <a:gd name="connsiteX1" fmla="*/ 604418 w 725304"/>
                <a:gd name="connsiteY1" fmla="*/ 0 h 6762703"/>
                <a:gd name="connsiteX2" fmla="*/ 725304 w 725304"/>
                <a:gd name="connsiteY2" fmla="*/ 120886 h 6762703"/>
                <a:gd name="connsiteX3" fmla="*/ 725304 w 725304"/>
                <a:gd name="connsiteY3" fmla="*/ 6762703 h 6762703"/>
                <a:gd name="connsiteX4" fmla="*/ 725304 w 725304"/>
                <a:gd name="connsiteY4" fmla="*/ 6762703 h 6762703"/>
                <a:gd name="connsiteX5" fmla="*/ 0 w 725304"/>
                <a:gd name="connsiteY5" fmla="*/ 6762703 h 6762703"/>
                <a:gd name="connsiteX6" fmla="*/ 0 w 725304"/>
                <a:gd name="connsiteY6" fmla="*/ 6762703 h 6762703"/>
                <a:gd name="connsiteX7" fmla="*/ 0 w 725304"/>
                <a:gd name="connsiteY7" fmla="*/ 120886 h 6762703"/>
                <a:gd name="connsiteX8" fmla="*/ 120886 w 725304"/>
                <a:gd name="connsiteY8" fmla="*/ 0 h 6762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5304" h="6762703">
                  <a:moveTo>
                    <a:pt x="725304" y="1127139"/>
                  </a:moveTo>
                  <a:lnTo>
                    <a:pt x="725304" y="5635564"/>
                  </a:lnTo>
                  <a:cubicBezTo>
                    <a:pt x="725304" y="6258059"/>
                    <a:pt x="719499" y="6762698"/>
                    <a:pt x="712339" y="6762698"/>
                  </a:cubicBezTo>
                  <a:lnTo>
                    <a:pt x="0" y="6762698"/>
                  </a:lnTo>
                  <a:lnTo>
                    <a:pt x="0" y="6762698"/>
                  </a:lnTo>
                  <a:lnTo>
                    <a:pt x="0" y="5"/>
                  </a:lnTo>
                  <a:lnTo>
                    <a:pt x="0" y="5"/>
                  </a:lnTo>
                  <a:lnTo>
                    <a:pt x="712339" y="5"/>
                  </a:lnTo>
                  <a:cubicBezTo>
                    <a:pt x="719499" y="5"/>
                    <a:pt x="725304" y="504644"/>
                    <a:pt x="725304" y="1127139"/>
                  </a:cubicBezTo>
                  <a:close/>
                </a:path>
              </a:pathLst>
            </a:custGeom>
          </p:spPr>
          <p:style>
            <a:lnRef idx="2">
              <a:schemeClr val="accent6"/>
            </a:lnRef>
            <a:fillRef idx="1">
              <a:schemeClr val="lt1"/>
            </a:fillRef>
            <a:effectRef idx="0">
              <a:schemeClr val="accent6"/>
            </a:effectRef>
            <a:fontRef idx="minor">
              <a:schemeClr val="dk1"/>
            </a:fontRef>
          </p:style>
          <p:txBody>
            <a:bodyPr spcFirstLastPara="0" vert="horz" wrap="square" lIns="227585" tIns="55726" rIns="55726" bIns="55727" numCol="1" spcCol="1270" anchor="ctr" anchorCtr="0">
              <a:noAutofit/>
            </a:bodyPr>
            <a:lstStyle/>
            <a:p>
              <a:pPr marL="0" lvl="1" defTabSz="1422400">
                <a:lnSpc>
                  <a:spcPct val="90000"/>
                </a:lnSpc>
                <a:spcBef>
                  <a:spcPct val="0"/>
                </a:spcBef>
                <a:spcAft>
                  <a:spcPct val="15000"/>
                </a:spcAft>
              </a:pPr>
              <a:r>
                <a:rPr lang="en-US" sz="3200" dirty="0"/>
                <a:t>Content Development </a:t>
              </a:r>
            </a:p>
          </p:txBody>
        </p:sp>
        <p:sp>
          <p:nvSpPr>
            <p:cNvPr id="7" name="Freeform 6">
              <a:extLst>
                <a:ext uri="{FF2B5EF4-FFF2-40B4-BE49-F238E27FC236}">
                  <a16:creationId xmlns:a16="http://schemas.microsoft.com/office/drawing/2014/main" id="{DF10AA7E-85C4-E24A-BC9B-206ACBA01D48}"/>
                </a:ext>
              </a:extLst>
            </p:cNvPr>
            <p:cNvSpPr/>
            <p:nvPr/>
          </p:nvSpPr>
          <p:spPr>
            <a:xfrm>
              <a:off x="822959" y="2815844"/>
              <a:ext cx="781097" cy="1115853"/>
            </a:xfrm>
            <a:custGeom>
              <a:avLst/>
              <a:gdLst>
                <a:gd name="connsiteX0" fmla="*/ 0 w 1115853"/>
                <a:gd name="connsiteY0" fmla="*/ 0 h 781097"/>
                <a:gd name="connsiteX1" fmla="*/ 725305 w 1115853"/>
                <a:gd name="connsiteY1" fmla="*/ 0 h 781097"/>
                <a:gd name="connsiteX2" fmla="*/ 1115853 w 1115853"/>
                <a:gd name="connsiteY2" fmla="*/ 390549 h 781097"/>
                <a:gd name="connsiteX3" fmla="*/ 725305 w 1115853"/>
                <a:gd name="connsiteY3" fmla="*/ 781097 h 781097"/>
                <a:gd name="connsiteX4" fmla="*/ 0 w 1115853"/>
                <a:gd name="connsiteY4" fmla="*/ 781097 h 781097"/>
                <a:gd name="connsiteX5" fmla="*/ 390549 w 1115853"/>
                <a:gd name="connsiteY5" fmla="*/ 390549 h 781097"/>
                <a:gd name="connsiteX6" fmla="*/ 0 w 1115853"/>
                <a:gd name="connsiteY6" fmla="*/ 0 h 781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5853" h="781097">
                  <a:moveTo>
                    <a:pt x="1115852" y="0"/>
                  </a:moveTo>
                  <a:lnTo>
                    <a:pt x="1115852" y="507713"/>
                  </a:lnTo>
                  <a:lnTo>
                    <a:pt x="557926" y="781097"/>
                  </a:lnTo>
                  <a:lnTo>
                    <a:pt x="1" y="507713"/>
                  </a:lnTo>
                  <a:lnTo>
                    <a:pt x="1" y="0"/>
                  </a:lnTo>
                  <a:lnTo>
                    <a:pt x="557926" y="273384"/>
                  </a:lnTo>
                  <a:lnTo>
                    <a:pt x="1115852" y="0"/>
                  </a:lnTo>
                  <a:close/>
                </a:path>
              </a:pathLst>
            </a:custGeom>
          </p:spPr>
          <p:style>
            <a:lnRef idx="2">
              <a:schemeClr val="accent6"/>
            </a:lnRef>
            <a:fillRef idx="1">
              <a:schemeClr val="lt1"/>
            </a:fillRef>
            <a:effectRef idx="0">
              <a:schemeClr val="accent6"/>
            </a:effectRef>
            <a:fontRef idx="minor">
              <a:schemeClr val="dk1"/>
            </a:fontRef>
          </p:style>
          <p:txBody>
            <a:bodyPr spcFirstLastPara="0" vert="horz" wrap="square" lIns="13336" tIns="403884" rIns="13334" bIns="403883" numCol="1" spcCol="1270" anchor="ctr" anchorCtr="0">
              <a:noAutofit/>
            </a:bodyPr>
            <a:lstStyle/>
            <a:p>
              <a:pPr algn="ctr" defTabSz="933450">
                <a:lnSpc>
                  <a:spcPct val="90000"/>
                </a:lnSpc>
                <a:spcBef>
                  <a:spcPct val="0"/>
                </a:spcBef>
                <a:spcAft>
                  <a:spcPct val="35000"/>
                </a:spcAft>
              </a:pPr>
              <a:r>
                <a:rPr lang="en-US" sz="2100"/>
                <a:t>2017</a:t>
              </a:r>
            </a:p>
          </p:txBody>
        </p:sp>
        <p:sp>
          <p:nvSpPr>
            <p:cNvPr id="8" name="Freeform 7">
              <a:extLst>
                <a:ext uri="{FF2B5EF4-FFF2-40B4-BE49-F238E27FC236}">
                  <a16:creationId xmlns:a16="http://schemas.microsoft.com/office/drawing/2014/main" id="{BF1CD986-13B8-EB49-98E6-9AEBFEA68D9B}"/>
                </a:ext>
              </a:extLst>
            </p:cNvPr>
            <p:cNvSpPr/>
            <p:nvPr/>
          </p:nvSpPr>
          <p:spPr>
            <a:xfrm>
              <a:off x="1604055" y="2815844"/>
              <a:ext cx="6762704" cy="725305"/>
            </a:xfrm>
            <a:custGeom>
              <a:avLst/>
              <a:gdLst>
                <a:gd name="connsiteX0" fmla="*/ 120886 w 725304"/>
                <a:gd name="connsiteY0" fmla="*/ 0 h 6762703"/>
                <a:gd name="connsiteX1" fmla="*/ 604418 w 725304"/>
                <a:gd name="connsiteY1" fmla="*/ 0 h 6762703"/>
                <a:gd name="connsiteX2" fmla="*/ 725304 w 725304"/>
                <a:gd name="connsiteY2" fmla="*/ 120886 h 6762703"/>
                <a:gd name="connsiteX3" fmla="*/ 725304 w 725304"/>
                <a:gd name="connsiteY3" fmla="*/ 6762703 h 6762703"/>
                <a:gd name="connsiteX4" fmla="*/ 725304 w 725304"/>
                <a:gd name="connsiteY4" fmla="*/ 6762703 h 6762703"/>
                <a:gd name="connsiteX5" fmla="*/ 0 w 725304"/>
                <a:gd name="connsiteY5" fmla="*/ 6762703 h 6762703"/>
                <a:gd name="connsiteX6" fmla="*/ 0 w 725304"/>
                <a:gd name="connsiteY6" fmla="*/ 6762703 h 6762703"/>
                <a:gd name="connsiteX7" fmla="*/ 0 w 725304"/>
                <a:gd name="connsiteY7" fmla="*/ 120886 h 6762703"/>
                <a:gd name="connsiteX8" fmla="*/ 120886 w 725304"/>
                <a:gd name="connsiteY8" fmla="*/ 0 h 6762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5304" h="6762703">
                  <a:moveTo>
                    <a:pt x="725304" y="1127139"/>
                  </a:moveTo>
                  <a:lnTo>
                    <a:pt x="725304" y="5635564"/>
                  </a:lnTo>
                  <a:cubicBezTo>
                    <a:pt x="725304" y="6258059"/>
                    <a:pt x="719499" y="6762698"/>
                    <a:pt x="712339" y="6762698"/>
                  </a:cubicBezTo>
                  <a:lnTo>
                    <a:pt x="0" y="6762698"/>
                  </a:lnTo>
                  <a:lnTo>
                    <a:pt x="0" y="6762698"/>
                  </a:lnTo>
                  <a:lnTo>
                    <a:pt x="0" y="5"/>
                  </a:lnTo>
                  <a:lnTo>
                    <a:pt x="0" y="5"/>
                  </a:lnTo>
                  <a:lnTo>
                    <a:pt x="712339" y="5"/>
                  </a:lnTo>
                  <a:cubicBezTo>
                    <a:pt x="719499" y="5"/>
                    <a:pt x="725304" y="504644"/>
                    <a:pt x="725304" y="1127139"/>
                  </a:cubicBezTo>
                  <a:close/>
                </a:path>
              </a:pathLst>
            </a:custGeom>
          </p:spPr>
          <p:style>
            <a:lnRef idx="2">
              <a:schemeClr val="accent6"/>
            </a:lnRef>
            <a:fillRef idx="1">
              <a:schemeClr val="lt1"/>
            </a:fillRef>
            <a:effectRef idx="0">
              <a:schemeClr val="accent6"/>
            </a:effectRef>
            <a:fontRef idx="minor">
              <a:schemeClr val="dk1"/>
            </a:fontRef>
          </p:style>
          <p:txBody>
            <a:bodyPr spcFirstLastPara="0" vert="horz" wrap="square" lIns="227585" tIns="55726" rIns="55726" bIns="55727" numCol="1" spcCol="1270" anchor="ctr" anchorCtr="0">
              <a:noAutofit/>
            </a:bodyPr>
            <a:lstStyle/>
            <a:p>
              <a:pPr marL="0" lvl="1" defTabSz="1422400">
                <a:lnSpc>
                  <a:spcPct val="90000"/>
                </a:lnSpc>
                <a:spcBef>
                  <a:spcPct val="0"/>
                </a:spcBef>
                <a:spcAft>
                  <a:spcPct val="15000"/>
                </a:spcAft>
              </a:pPr>
              <a:r>
                <a:rPr lang="en-US" sz="3200" dirty="0"/>
                <a:t>Survey Testing and Refinement</a:t>
              </a:r>
            </a:p>
          </p:txBody>
        </p:sp>
        <p:sp>
          <p:nvSpPr>
            <p:cNvPr id="9" name="Freeform 8">
              <a:extLst>
                <a:ext uri="{FF2B5EF4-FFF2-40B4-BE49-F238E27FC236}">
                  <a16:creationId xmlns:a16="http://schemas.microsoft.com/office/drawing/2014/main" id="{13DB4C75-99EC-BD4B-A0CE-22B534BD9466}"/>
                </a:ext>
              </a:extLst>
            </p:cNvPr>
            <p:cNvSpPr/>
            <p:nvPr/>
          </p:nvSpPr>
          <p:spPr>
            <a:xfrm>
              <a:off x="822959" y="3783130"/>
              <a:ext cx="781097" cy="1115853"/>
            </a:xfrm>
            <a:custGeom>
              <a:avLst/>
              <a:gdLst>
                <a:gd name="connsiteX0" fmla="*/ 0 w 1115853"/>
                <a:gd name="connsiteY0" fmla="*/ 0 h 781097"/>
                <a:gd name="connsiteX1" fmla="*/ 725305 w 1115853"/>
                <a:gd name="connsiteY1" fmla="*/ 0 h 781097"/>
                <a:gd name="connsiteX2" fmla="*/ 1115853 w 1115853"/>
                <a:gd name="connsiteY2" fmla="*/ 390549 h 781097"/>
                <a:gd name="connsiteX3" fmla="*/ 725305 w 1115853"/>
                <a:gd name="connsiteY3" fmla="*/ 781097 h 781097"/>
                <a:gd name="connsiteX4" fmla="*/ 0 w 1115853"/>
                <a:gd name="connsiteY4" fmla="*/ 781097 h 781097"/>
                <a:gd name="connsiteX5" fmla="*/ 390549 w 1115853"/>
                <a:gd name="connsiteY5" fmla="*/ 390549 h 781097"/>
                <a:gd name="connsiteX6" fmla="*/ 0 w 1115853"/>
                <a:gd name="connsiteY6" fmla="*/ 0 h 781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5853" h="781097">
                  <a:moveTo>
                    <a:pt x="1115852" y="0"/>
                  </a:moveTo>
                  <a:lnTo>
                    <a:pt x="1115852" y="507713"/>
                  </a:lnTo>
                  <a:lnTo>
                    <a:pt x="557926" y="781097"/>
                  </a:lnTo>
                  <a:lnTo>
                    <a:pt x="1" y="507713"/>
                  </a:lnTo>
                  <a:lnTo>
                    <a:pt x="1" y="0"/>
                  </a:lnTo>
                  <a:lnTo>
                    <a:pt x="557926" y="273384"/>
                  </a:lnTo>
                  <a:lnTo>
                    <a:pt x="1115852" y="0"/>
                  </a:lnTo>
                  <a:close/>
                </a:path>
              </a:pathLst>
            </a:custGeom>
          </p:spPr>
          <p:style>
            <a:lnRef idx="2">
              <a:schemeClr val="accent6"/>
            </a:lnRef>
            <a:fillRef idx="1">
              <a:schemeClr val="lt1"/>
            </a:fillRef>
            <a:effectRef idx="0">
              <a:schemeClr val="accent6"/>
            </a:effectRef>
            <a:fontRef idx="minor">
              <a:schemeClr val="dk1"/>
            </a:fontRef>
          </p:style>
          <p:txBody>
            <a:bodyPr spcFirstLastPara="0" vert="horz" wrap="square" lIns="13336" tIns="403884" rIns="13334" bIns="403883" numCol="1" spcCol="1270" anchor="ctr" anchorCtr="0">
              <a:noAutofit/>
            </a:bodyPr>
            <a:lstStyle/>
            <a:p>
              <a:pPr algn="ctr" defTabSz="933450">
                <a:lnSpc>
                  <a:spcPct val="90000"/>
                </a:lnSpc>
                <a:spcBef>
                  <a:spcPct val="0"/>
                </a:spcBef>
                <a:spcAft>
                  <a:spcPct val="35000"/>
                </a:spcAft>
              </a:pPr>
              <a:r>
                <a:rPr lang="en-US" sz="2100"/>
                <a:t>2018</a:t>
              </a:r>
            </a:p>
          </p:txBody>
        </p:sp>
        <p:sp>
          <p:nvSpPr>
            <p:cNvPr id="10" name="Freeform 9">
              <a:extLst>
                <a:ext uri="{FF2B5EF4-FFF2-40B4-BE49-F238E27FC236}">
                  <a16:creationId xmlns:a16="http://schemas.microsoft.com/office/drawing/2014/main" id="{31DA57C8-757D-5242-B88B-75F14F1C6A85}"/>
                </a:ext>
              </a:extLst>
            </p:cNvPr>
            <p:cNvSpPr/>
            <p:nvPr/>
          </p:nvSpPr>
          <p:spPr>
            <a:xfrm>
              <a:off x="1604055" y="3783131"/>
              <a:ext cx="6762704" cy="725305"/>
            </a:xfrm>
            <a:custGeom>
              <a:avLst/>
              <a:gdLst>
                <a:gd name="connsiteX0" fmla="*/ 120886 w 725304"/>
                <a:gd name="connsiteY0" fmla="*/ 0 h 6762703"/>
                <a:gd name="connsiteX1" fmla="*/ 604418 w 725304"/>
                <a:gd name="connsiteY1" fmla="*/ 0 h 6762703"/>
                <a:gd name="connsiteX2" fmla="*/ 725304 w 725304"/>
                <a:gd name="connsiteY2" fmla="*/ 120886 h 6762703"/>
                <a:gd name="connsiteX3" fmla="*/ 725304 w 725304"/>
                <a:gd name="connsiteY3" fmla="*/ 6762703 h 6762703"/>
                <a:gd name="connsiteX4" fmla="*/ 725304 w 725304"/>
                <a:gd name="connsiteY4" fmla="*/ 6762703 h 6762703"/>
                <a:gd name="connsiteX5" fmla="*/ 0 w 725304"/>
                <a:gd name="connsiteY5" fmla="*/ 6762703 h 6762703"/>
                <a:gd name="connsiteX6" fmla="*/ 0 w 725304"/>
                <a:gd name="connsiteY6" fmla="*/ 6762703 h 6762703"/>
                <a:gd name="connsiteX7" fmla="*/ 0 w 725304"/>
                <a:gd name="connsiteY7" fmla="*/ 120886 h 6762703"/>
                <a:gd name="connsiteX8" fmla="*/ 120886 w 725304"/>
                <a:gd name="connsiteY8" fmla="*/ 0 h 6762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5304" h="6762703">
                  <a:moveTo>
                    <a:pt x="725304" y="1127139"/>
                  </a:moveTo>
                  <a:lnTo>
                    <a:pt x="725304" y="5635564"/>
                  </a:lnTo>
                  <a:cubicBezTo>
                    <a:pt x="725304" y="6258059"/>
                    <a:pt x="719499" y="6762698"/>
                    <a:pt x="712339" y="6762698"/>
                  </a:cubicBezTo>
                  <a:lnTo>
                    <a:pt x="0" y="6762698"/>
                  </a:lnTo>
                  <a:lnTo>
                    <a:pt x="0" y="6762698"/>
                  </a:lnTo>
                  <a:lnTo>
                    <a:pt x="0" y="5"/>
                  </a:lnTo>
                  <a:lnTo>
                    <a:pt x="0" y="5"/>
                  </a:lnTo>
                  <a:lnTo>
                    <a:pt x="712339" y="5"/>
                  </a:lnTo>
                  <a:cubicBezTo>
                    <a:pt x="719499" y="5"/>
                    <a:pt x="725304" y="504644"/>
                    <a:pt x="725304" y="1127139"/>
                  </a:cubicBezTo>
                  <a:close/>
                </a:path>
              </a:pathLst>
            </a:custGeom>
          </p:spPr>
          <p:style>
            <a:lnRef idx="2">
              <a:schemeClr val="accent6"/>
            </a:lnRef>
            <a:fillRef idx="1">
              <a:schemeClr val="lt1"/>
            </a:fillRef>
            <a:effectRef idx="0">
              <a:schemeClr val="accent6"/>
            </a:effectRef>
            <a:fontRef idx="minor">
              <a:schemeClr val="dk1"/>
            </a:fontRef>
          </p:style>
          <p:txBody>
            <a:bodyPr spcFirstLastPara="0" vert="horz" wrap="square" lIns="227585" tIns="55726" rIns="55726" bIns="55727" numCol="1" spcCol="1270" anchor="ctr" anchorCtr="0">
              <a:noAutofit/>
            </a:bodyPr>
            <a:lstStyle/>
            <a:p>
              <a:pPr marL="0" lvl="1" defTabSz="1422400">
                <a:lnSpc>
                  <a:spcPct val="90000"/>
                </a:lnSpc>
                <a:spcBef>
                  <a:spcPct val="0"/>
                </a:spcBef>
                <a:spcAft>
                  <a:spcPct val="15000"/>
                </a:spcAft>
              </a:pPr>
              <a:r>
                <a:rPr lang="en-US" sz="3200" dirty="0"/>
                <a:t>Development of Analytic Framework</a:t>
              </a:r>
            </a:p>
          </p:txBody>
        </p:sp>
        <p:sp>
          <p:nvSpPr>
            <p:cNvPr id="11" name="Freeform 10">
              <a:extLst>
                <a:ext uri="{FF2B5EF4-FFF2-40B4-BE49-F238E27FC236}">
                  <a16:creationId xmlns:a16="http://schemas.microsoft.com/office/drawing/2014/main" id="{E53CFD66-E078-0C4F-A3C2-A9718670FDE5}"/>
                </a:ext>
              </a:extLst>
            </p:cNvPr>
            <p:cNvSpPr/>
            <p:nvPr/>
          </p:nvSpPr>
          <p:spPr>
            <a:xfrm>
              <a:off x="822959" y="4750416"/>
              <a:ext cx="781097" cy="1115853"/>
            </a:xfrm>
            <a:custGeom>
              <a:avLst/>
              <a:gdLst>
                <a:gd name="connsiteX0" fmla="*/ 0 w 1115853"/>
                <a:gd name="connsiteY0" fmla="*/ 0 h 781097"/>
                <a:gd name="connsiteX1" fmla="*/ 725305 w 1115853"/>
                <a:gd name="connsiteY1" fmla="*/ 0 h 781097"/>
                <a:gd name="connsiteX2" fmla="*/ 1115853 w 1115853"/>
                <a:gd name="connsiteY2" fmla="*/ 390549 h 781097"/>
                <a:gd name="connsiteX3" fmla="*/ 725305 w 1115853"/>
                <a:gd name="connsiteY3" fmla="*/ 781097 h 781097"/>
                <a:gd name="connsiteX4" fmla="*/ 0 w 1115853"/>
                <a:gd name="connsiteY4" fmla="*/ 781097 h 781097"/>
                <a:gd name="connsiteX5" fmla="*/ 390549 w 1115853"/>
                <a:gd name="connsiteY5" fmla="*/ 390549 h 781097"/>
                <a:gd name="connsiteX6" fmla="*/ 0 w 1115853"/>
                <a:gd name="connsiteY6" fmla="*/ 0 h 781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5853" h="781097">
                  <a:moveTo>
                    <a:pt x="1115852" y="0"/>
                  </a:moveTo>
                  <a:lnTo>
                    <a:pt x="1115852" y="507713"/>
                  </a:lnTo>
                  <a:lnTo>
                    <a:pt x="557926" y="781097"/>
                  </a:lnTo>
                  <a:lnTo>
                    <a:pt x="1" y="507713"/>
                  </a:lnTo>
                  <a:lnTo>
                    <a:pt x="1" y="0"/>
                  </a:lnTo>
                  <a:lnTo>
                    <a:pt x="557926" y="273384"/>
                  </a:lnTo>
                  <a:lnTo>
                    <a:pt x="1115852" y="0"/>
                  </a:lnTo>
                  <a:close/>
                </a:path>
              </a:pathLst>
            </a:custGeom>
          </p:spPr>
          <p:style>
            <a:lnRef idx="2">
              <a:schemeClr val="accent6"/>
            </a:lnRef>
            <a:fillRef idx="1">
              <a:schemeClr val="lt1"/>
            </a:fillRef>
            <a:effectRef idx="0">
              <a:schemeClr val="accent6"/>
            </a:effectRef>
            <a:fontRef idx="minor">
              <a:schemeClr val="dk1"/>
            </a:fontRef>
          </p:style>
          <p:txBody>
            <a:bodyPr spcFirstLastPara="0" vert="horz" wrap="square" lIns="13336" tIns="403884" rIns="13334" bIns="403883" numCol="1" spcCol="1270" anchor="ctr" anchorCtr="0">
              <a:noAutofit/>
            </a:bodyPr>
            <a:lstStyle/>
            <a:p>
              <a:pPr algn="ctr" defTabSz="933450">
                <a:lnSpc>
                  <a:spcPct val="90000"/>
                </a:lnSpc>
                <a:spcBef>
                  <a:spcPct val="0"/>
                </a:spcBef>
                <a:spcAft>
                  <a:spcPct val="35000"/>
                </a:spcAft>
              </a:pPr>
              <a:r>
                <a:rPr lang="en-US" sz="2100"/>
                <a:t>2019</a:t>
              </a:r>
            </a:p>
          </p:txBody>
        </p:sp>
        <p:sp>
          <p:nvSpPr>
            <p:cNvPr id="12" name="Freeform 11">
              <a:extLst>
                <a:ext uri="{FF2B5EF4-FFF2-40B4-BE49-F238E27FC236}">
                  <a16:creationId xmlns:a16="http://schemas.microsoft.com/office/drawing/2014/main" id="{BBD1057A-83B1-8248-9C7F-205C36C1CF6D}"/>
                </a:ext>
              </a:extLst>
            </p:cNvPr>
            <p:cNvSpPr/>
            <p:nvPr/>
          </p:nvSpPr>
          <p:spPr>
            <a:xfrm>
              <a:off x="1604055" y="4750417"/>
              <a:ext cx="6762704" cy="725305"/>
            </a:xfrm>
            <a:custGeom>
              <a:avLst/>
              <a:gdLst>
                <a:gd name="connsiteX0" fmla="*/ 120886 w 725304"/>
                <a:gd name="connsiteY0" fmla="*/ 0 h 6762703"/>
                <a:gd name="connsiteX1" fmla="*/ 604418 w 725304"/>
                <a:gd name="connsiteY1" fmla="*/ 0 h 6762703"/>
                <a:gd name="connsiteX2" fmla="*/ 725304 w 725304"/>
                <a:gd name="connsiteY2" fmla="*/ 120886 h 6762703"/>
                <a:gd name="connsiteX3" fmla="*/ 725304 w 725304"/>
                <a:gd name="connsiteY3" fmla="*/ 6762703 h 6762703"/>
                <a:gd name="connsiteX4" fmla="*/ 725304 w 725304"/>
                <a:gd name="connsiteY4" fmla="*/ 6762703 h 6762703"/>
                <a:gd name="connsiteX5" fmla="*/ 0 w 725304"/>
                <a:gd name="connsiteY5" fmla="*/ 6762703 h 6762703"/>
                <a:gd name="connsiteX6" fmla="*/ 0 w 725304"/>
                <a:gd name="connsiteY6" fmla="*/ 6762703 h 6762703"/>
                <a:gd name="connsiteX7" fmla="*/ 0 w 725304"/>
                <a:gd name="connsiteY7" fmla="*/ 120886 h 6762703"/>
                <a:gd name="connsiteX8" fmla="*/ 120886 w 725304"/>
                <a:gd name="connsiteY8" fmla="*/ 0 h 6762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5304" h="6762703">
                  <a:moveTo>
                    <a:pt x="725304" y="1127139"/>
                  </a:moveTo>
                  <a:lnTo>
                    <a:pt x="725304" y="5635564"/>
                  </a:lnTo>
                  <a:cubicBezTo>
                    <a:pt x="725304" y="6258059"/>
                    <a:pt x="719499" y="6762698"/>
                    <a:pt x="712339" y="6762698"/>
                  </a:cubicBezTo>
                  <a:lnTo>
                    <a:pt x="0" y="6762698"/>
                  </a:lnTo>
                  <a:lnTo>
                    <a:pt x="0" y="6762698"/>
                  </a:lnTo>
                  <a:lnTo>
                    <a:pt x="0" y="5"/>
                  </a:lnTo>
                  <a:lnTo>
                    <a:pt x="0" y="5"/>
                  </a:lnTo>
                  <a:lnTo>
                    <a:pt x="712339" y="5"/>
                  </a:lnTo>
                  <a:cubicBezTo>
                    <a:pt x="719499" y="5"/>
                    <a:pt x="725304" y="504644"/>
                    <a:pt x="725304" y="1127139"/>
                  </a:cubicBezTo>
                  <a:close/>
                </a:path>
              </a:pathLst>
            </a:custGeom>
          </p:spPr>
          <p:style>
            <a:lnRef idx="2">
              <a:schemeClr val="accent6"/>
            </a:lnRef>
            <a:fillRef idx="1">
              <a:schemeClr val="lt1"/>
            </a:fillRef>
            <a:effectRef idx="0">
              <a:schemeClr val="accent6"/>
            </a:effectRef>
            <a:fontRef idx="minor">
              <a:schemeClr val="dk1"/>
            </a:fontRef>
          </p:style>
          <p:txBody>
            <a:bodyPr spcFirstLastPara="0" vert="horz" wrap="square" lIns="227585" tIns="55726" rIns="55726" bIns="55727" numCol="1" spcCol="1270" anchor="ctr" anchorCtr="0">
              <a:noAutofit/>
            </a:bodyPr>
            <a:lstStyle/>
            <a:p>
              <a:pPr marL="0" lvl="1" defTabSz="1422400">
                <a:lnSpc>
                  <a:spcPct val="90000"/>
                </a:lnSpc>
                <a:spcBef>
                  <a:spcPct val="0"/>
                </a:spcBef>
                <a:spcAft>
                  <a:spcPct val="15000"/>
                </a:spcAft>
              </a:pPr>
              <a:r>
                <a:rPr lang="en-US" sz="3200" dirty="0"/>
                <a:t>National Self-Assessment Campaign</a:t>
              </a:r>
            </a:p>
          </p:txBody>
        </p:sp>
      </p:grpSp>
      <p:sp>
        <p:nvSpPr>
          <p:cNvPr id="13" name="Freeform 12">
            <a:extLst>
              <a:ext uri="{FF2B5EF4-FFF2-40B4-BE49-F238E27FC236}">
                <a16:creationId xmlns:a16="http://schemas.microsoft.com/office/drawing/2014/main" id="{43F945DE-71B2-6247-9C87-B98BCD1161B4}"/>
              </a:ext>
            </a:extLst>
          </p:cNvPr>
          <p:cNvSpPr/>
          <p:nvPr/>
        </p:nvSpPr>
        <p:spPr>
          <a:xfrm>
            <a:off x="1543227" y="4576779"/>
            <a:ext cx="813592" cy="983652"/>
          </a:xfrm>
          <a:custGeom>
            <a:avLst/>
            <a:gdLst>
              <a:gd name="connsiteX0" fmla="*/ 0 w 1115853"/>
              <a:gd name="connsiteY0" fmla="*/ 0 h 781097"/>
              <a:gd name="connsiteX1" fmla="*/ 725305 w 1115853"/>
              <a:gd name="connsiteY1" fmla="*/ 0 h 781097"/>
              <a:gd name="connsiteX2" fmla="*/ 1115853 w 1115853"/>
              <a:gd name="connsiteY2" fmla="*/ 390549 h 781097"/>
              <a:gd name="connsiteX3" fmla="*/ 725305 w 1115853"/>
              <a:gd name="connsiteY3" fmla="*/ 781097 h 781097"/>
              <a:gd name="connsiteX4" fmla="*/ 0 w 1115853"/>
              <a:gd name="connsiteY4" fmla="*/ 781097 h 781097"/>
              <a:gd name="connsiteX5" fmla="*/ 390549 w 1115853"/>
              <a:gd name="connsiteY5" fmla="*/ 390549 h 781097"/>
              <a:gd name="connsiteX6" fmla="*/ 0 w 1115853"/>
              <a:gd name="connsiteY6" fmla="*/ 0 h 781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5853" h="781097">
                <a:moveTo>
                  <a:pt x="1115852" y="0"/>
                </a:moveTo>
                <a:lnTo>
                  <a:pt x="1115852" y="507713"/>
                </a:lnTo>
                <a:lnTo>
                  <a:pt x="557926" y="781097"/>
                </a:lnTo>
                <a:lnTo>
                  <a:pt x="1" y="507713"/>
                </a:lnTo>
                <a:lnTo>
                  <a:pt x="1" y="0"/>
                </a:lnTo>
                <a:lnTo>
                  <a:pt x="557926" y="273384"/>
                </a:lnTo>
                <a:lnTo>
                  <a:pt x="1115852" y="0"/>
                </a:lnTo>
                <a:close/>
              </a:path>
            </a:pathLst>
          </a:custGeom>
        </p:spPr>
        <p:style>
          <a:lnRef idx="2">
            <a:schemeClr val="accent6"/>
          </a:lnRef>
          <a:fillRef idx="1">
            <a:schemeClr val="lt1"/>
          </a:fillRef>
          <a:effectRef idx="0">
            <a:schemeClr val="accent6"/>
          </a:effectRef>
          <a:fontRef idx="minor">
            <a:schemeClr val="dk1"/>
          </a:fontRef>
        </p:style>
        <p:txBody>
          <a:bodyPr spcFirstLastPara="0" vert="horz" wrap="square" lIns="13336" tIns="403884" rIns="13334" bIns="403883" numCol="1" spcCol="1270" anchor="ctr" anchorCtr="0">
            <a:noAutofit/>
          </a:bodyPr>
          <a:lstStyle/>
          <a:p>
            <a:pPr algn="ctr" defTabSz="933450">
              <a:lnSpc>
                <a:spcPct val="90000"/>
              </a:lnSpc>
              <a:spcBef>
                <a:spcPct val="0"/>
              </a:spcBef>
              <a:spcAft>
                <a:spcPct val="35000"/>
              </a:spcAft>
            </a:pPr>
            <a:r>
              <a:rPr lang="en-US" sz="2100" dirty="0"/>
              <a:t>2020</a:t>
            </a:r>
          </a:p>
        </p:txBody>
      </p:sp>
      <p:sp>
        <p:nvSpPr>
          <p:cNvPr id="14" name="Freeform 13">
            <a:extLst>
              <a:ext uri="{FF2B5EF4-FFF2-40B4-BE49-F238E27FC236}">
                <a16:creationId xmlns:a16="http://schemas.microsoft.com/office/drawing/2014/main" id="{64834569-1F1B-3F4E-8992-377CDD5F7007}"/>
              </a:ext>
            </a:extLst>
          </p:cNvPr>
          <p:cNvSpPr/>
          <p:nvPr/>
        </p:nvSpPr>
        <p:spPr>
          <a:xfrm>
            <a:off x="2356818" y="4576780"/>
            <a:ext cx="7044049" cy="639374"/>
          </a:xfrm>
          <a:custGeom>
            <a:avLst/>
            <a:gdLst>
              <a:gd name="connsiteX0" fmla="*/ 120886 w 725304"/>
              <a:gd name="connsiteY0" fmla="*/ 0 h 6762703"/>
              <a:gd name="connsiteX1" fmla="*/ 604418 w 725304"/>
              <a:gd name="connsiteY1" fmla="*/ 0 h 6762703"/>
              <a:gd name="connsiteX2" fmla="*/ 725304 w 725304"/>
              <a:gd name="connsiteY2" fmla="*/ 120886 h 6762703"/>
              <a:gd name="connsiteX3" fmla="*/ 725304 w 725304"/>
              <a:gd name="connsiteY3" fmla="*/ 6762703 h 6762703"/>
              <a:gd name="connsiteX4" fmla="*/ 725304 w 725304"/>
              <a:gd name="connsiteY4" fmla="*/ 6762703 h 6762703"/>
              <a:gd name="connsiteX5" fmla="*/ 0 w 725304"/>
              <a:gd name="connsiteY5" fmla="*/ 6762703 h 6762703"/>
              <a:gd name="connsiteX6" fmla="*/ 0 w 725304"/>
              <a:gd name="connsiteY6" fmla="*/ 6762703 h 6762703"/>
              <a:gd name="connsiteX7" fmla="*/ 0 w 725304"/>
              <a:gd name="connsiteY7" fmla="*/ 120886 h 6762703"/>
              <a:gd name="connsiteX8" fmla="*/ 120886 w 725304"/>
              <a:gd name="connsiteY8" fmla="*/ 0 h 6762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5304" h="6762703">
                <a:moveTo>
                  <a:pt x="725304" y="1127139"/>
                </a:moveTo>
                <a:lnTo>
                  <a:pt x="725304" y="5635564"/>
                </a:lnTo>
                <a:cubicBezTo>
                  <a:pt x="725304" y="6258059"/>
                  <a:pt x="719499" y="6762698"/>
                  <a:pt x="712339" y="6762698"/>
                </a:cubicBezTo>
                <a:lnTo>
                  <a:pt x="0" y="6762698"/>
                </a:lnTo>
                <a:lnTo>
                  <a:pt x="0" y="6762698"/>
                </a:lnTo>
                <a:lnTo>
                  <a:pt x="0" y="5"/>
                </a:lnTo>
                <a:lnTo>
                  <a:pt x="0" y="5"/>
                </a:lnTo>
                <a:lnTo>
                  <a:pt x="712339" y="5"/>
                </a:lnTo>
                <a:cubicBezTo>
                  <a:pt x="719499" y="5"/>
                  <a:pt x="725304" y="504644"/>
                  <a:pt x="725304" y="1127139"/>
                </a:cubicBezTo>
                <a:close/>
              </a:path>
            </a:pathLst>
          </a:custGeom>
        </p:spPr>
        <p:style>
          <a:lnRef idx="2">
            <a:schemeClr val="accent6"/>
          </a:lnRef>
          <a:fillRef idx="1">
            <a:schemeClr val="lt1"/>
          </a:fillRef>
          <a:effectRef idx="0">
            <a:schemeClr val="accent6"/>
          </a:effectRef>
          <a:fontRef idx="minor">
            <a:schemeClr val="dk1"/>
          </a:fontRef>
        </p:style>
        <p:txBody>
          <a:bodyPr spcFirstLastPara="0" vert="horz" wrap="square" lIns="227585" tIns="55726" rIns="55726" bIns="55727" numCol="1" spcCol="1270" anchor="ctr" anchorCtr="0">
            <a:noAutofit/>
          </a:bodyPr>
          <a:lstStyle/>
          <a:p>
            <a:pPr marL="0" lvl="1" defTabSz="1422400">
              <a:lnSpc>
                <a:spcPct val="90000"/>
              </a:lnSpc>
              <a:spcBef>
                <a:spcPct val="0"/>
              </a:spcBef>
              <a:spcAft>
                <a:spcPct val="15000"/>
              </a:spcAft>
            </a:pPr>
            <a:r>
              <a:rPr lang="en-US" sz="3200" dirty="0"/>
              <a:t>Impact Analysis, Validation</a:t>
            </a:r>
          </a:p>
        </p:txBody>
      </p:sp>
      <p:sp>
        <p:nvSpPr>
          <p:cNvPr id="15" name="Freeform 14">
            <a:extLst>
              <a:ext uri="{FF2B5EF4-FFF2-40B4-BE49-F238E27FC236}">
                <a16:creationId xmlns:a16="http://schemas.microsoft.com/office/drawing/2014/main" id="{93980807-D9F1-7E46-AE1A-3C2D2D29039B}"/>
              </a:ext>
            </a:extLst>
          </p:cNvPr>
          <p:cNvSpPr/>
          <p:nvPr/>
        </p:nvSpPr>
        <p:spPr>
          <a:xfrm>
            <a:off x="1546589" y="5385329"/>
            <a:ext cx="813592" cy="983652"/>
          </a:xfrm>
          <a:custGeom>
            <a:avLst/>
            <a:gdLst>
              <a:gd name="connsiteX0" fmla="*/ 0 w 1115853"/>
              <a:gd name="connsiteY0" fmla="*/ 0 h 781097"/>
              <a:gd name="connsiteX1" fmla="*/ 725305 w 1115853"/>
              <a:gd name="connsiteY1" fmla="*/ 0 h 781097"/>
              <a:gd name="connsiteX2" fmla="*/ 1115853 w 1115853"/>
              <a:gd name="connsiteY2" fmla="*/ 390549 h 781097"/>
              <a:gd name="connsiteX3" fmla="*/ 725305 w 1115853"/>
              <a:gd name="connsiteY3" fmla="*/ 781097 h 781097"/>
              <a:gd name="connsiteX4" fmla="*/ 0 w 1115853"/>
              <a:gd name="connsiteY4" fmla="*/ 781097 h 781097"/>
              <a:gd name="connsiteX5" fmla="*/ 390549 w 1115853"/>
              <a:gd name="connsiteY5" fmla="*/ 390549 h 781097"/>
              <a:gd name="connsiteX6" fmla="*/ 0 w 1115853"/>
              <a:gd name="connsiteY6" fmla="*/ 0 h 781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5853" h="781097">
                <a:moveTo>
                  <a:pt x="1115852" y="0"/>
                </a:moveTo>
                <a:lnTo>
                  <a:pt x="1115852" y="507713"/>
                </a:lnTo>
                <a:lnTo>
                  <a:pt x="557926" y="781097"/>
                </a:lnTo>
                <a:lnTo>
                  <a:pt x="1" y="507713"/>
                </a:lnTo>
                <a:lnTo>
                  <a:pt x="1" y="0"/>
                </a:lnTo>
                <a:lnTo>
                  <a:pt x="557926" y="273384"/>
                </a:lnTo>
                <a:lnTo>
                  <a:pt x="1115852" y="0"/>
                </a:lnTo>
                <a:close/>
              </a:path>
            </a:pathLst>
          </a:custGeom>
        </p:spPr>
        <p:style>
          <a:lnRef idx="2">
            <a:schemeClr val="accent6"/>
          </a:lnRef>
          <a:fillRef idx="1">
            <a:schemeClr val="lt1"/>
          </a:fillRef>
          <a:effectRef idx="0">
            <a:schemeClr val="accent6"/>
          </a:effectRef>
          <a:fontRef idx="minor">
            <a:schemeClr val="dk1"/>
          </a:fontRef>
        </p:style>
        <p:txBody>
          <a:bodyPr spcFirstLastPara="0" vert="horz" wrap="square" lIns="13336" tIns="403884" rIns="13334" bIns="403883" numCol="1" spcCol="1270" anchor="ctr" anchorCtr="0">
            <a:noAutofit/>
          </a:bodyPr>
          <a:lstStyle/>
          <a:p>
            <a:pPr algn="ctr" defTabSz="933450">
              <a:lnSpc>
                <a:spcPct val="90000"/>
              </a:lnSpc>
              <a:spcBef>
                <a:spcPct val="0"/>
              </a:spcBef>
              <a:spcAft>
                <a:spcPct val="35000"/>
              </a:spcAft>
            </a:pPr>
            <a:r>
              <a:rPr lang="en-US" sz="2100" dirty="0"/>
              <a:t>2021</a:t>
            </a:r>
          </a:p>
        </p:txBody>
      </p:sp>
      <p:sp>
        <p:nvSpPr>
          <p:cNvPr id="16" name="Freeform 15">
            <a:extLst>
              <a:ext uri="{FF2B5EF4-FFF2-40B4-BE49-F238E27FC236}">
                <a16:creationId xmlns:a16="http://schemas.microsoft.com/office/drawing/2014/main" id="{B686D813-E619-A649-9050-01CAFCC951A0}"/>
              </a:ext>
            </a:extLst>
          </p:cNvPr>
          <p:cNvSpPr/>
          <p:nvPr/>
        </p:nvSpPr>
        <p:spPr>
          <a:xfrm>
            <a:off x="2356817" y="5385329"/>
            <a:ext cx="7044049" cy="639374"/>
          </a:xfrm>
          <a:custGeom>
            <a:avLst/>
            <a:gdLst>
              <a:gd name="connsiteX0" fmla="*/ 120886 w 725304"/>
              <a:gd name="connsiteY0" fmla="*/ 0 h 6762703"/>
              <a:gd name="connsiteX1" fmla="*/ 604418 w 725304"/>
              <a:gd name="connsiteY1" fmla="*/ 0 h 6762703"/>
              <a:gd name="connsiteX2" fmla="*/ 725304 w 725304"/>
              <a:gd name="connsiteY2" fmla="*/ 120886 h 6762703"/>
              <a:gd name="connsiteX3" fmla="*/ 725304 w 725304"/>
              <a:gd name="connsiteY3" fmla="*/ 6762703 h 6762703"/>
              <a:gd name="connsiteX4" fmla="*/ 725304 w 725304"/>
              <a:gd name="connsiteY4" fmla="*/ 6762703 h 6762703"/>
              <a:gd name="connsiteX5" fmla="*/ 0 w 725304"/>
              <a:gd name="connsiteY5" fmla="*/ 6762703 h 6762703"/>
              <a:gd name="connsiteX6" fmla="*/ 0 w 725304"/>
              <a:gd name="connsiteY6" fmla="*/ 6762703 h 6762703"/>
              <a:gd name="connsiteX7" fmla="*/ 0 w 725304"/>
              <a:gd name="connsiteY7" fmla="*/ 120886 h 6762703"/>
              <a:gd name="connsiteX8" fmla="*/ 120886 w 725304"/>
              <a:gd name="connsiteY8" fmla="*/ 0 h 6762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5304" h="6762703">
                <a:moveTo>
                  <a:pt x="725304" y="1127139"/>
                </a:moveTo>
                <a:lnTo>
                  <a:pt x="725304" y="5635564"/>
                </a:lnTo>
                <a:cubicBezTo>
                  <a:pt x="725304" y="6258059"/>
                  <a:pt x="719499" y="6762698"/>
                  <a:pt x="712339" y="6762698"/>
                </a:cubicBezTo>
                <a:lnTo>
                  <a:pt x="0" y="6762698"/>
                </a:lnTo>
                <a:lnTo>
                  <a:pt x="0" y="6762698"/>
                </a:lnTo>
                <a:lnTo>
                  <a:pt x="0" y="5"/>
                </a:lnTo>
                <a:lnTo>
                  <a:pt x="0" y="5"/>
                </a:lnTo>
                <a:lnTo>
                  <a:pt x="712339" y="5"/>
                </a:lnTo>
                <a:cubicBezTo>
                  <a:pt x="719499" y="5"/>
                  <a:pt x="725304" y="504644"/>
                  <a:pt x="725304" y="1127139"/>
                </a:cubicBezTo>
                <a:close/>
              </a:path>
            </a:pathLst>
          </a:custGeom>
        </p:spPr>
        <p:style>
          <a:lnRef idx="2">
            <a:schemeClr val="accent6"/>
          </a:lnRef>
          <a:fillRef idx="1">
            <a:schemeClr val="lt1"/>
          </a:fillRef>
          <a:effectRef idx="0">
            <a:schemeClr val="accent6"/>
          </a:effectRef>
          <a:fontRef idx="minor">
            <a:schemeClr val="dk1"/>
          </a:fontRef>
        </p:style>
        <p:txBody>
          <a:bodyPr spcFirstLastPara="0" vert="horz" wrap="square" lIns="227585" tIns="55726" rIns="55726" bIns="55727" numCol="1" spcCol="1270" anchor="ctr" anchorCtr="0">
            <a:noAutofit/>
          </a:bodyPr>
          <a:lstStyle/>
          <a:p>
            <a:pPr marL="0" lvl="1" defTabSz="1422400">
              <a:lnSpc>
                <a:spcPct val="90000"/>
              </a:lnSpc>
              <a:spcBef>
                <a:spcPct val="0"/>
              </a:spcBef>
              <a:spcAft>
                <a:spcPct val="15000"/>
              </a:spcAft>
            </a:pPr>
            <a:r>
              <a:rPr lang="en-US" sz="3200" dirty="0"/>
              <a:t>Survey Refinement, Strategic Planning</a:t>
            </a:r>
          </a:p>
        </p:txBody>
      </p:sp>
    </p:spTree>
    <p:extLst>
      <p:ext uri="{BB962C8B-B14F-4D97-AF65-F5344CB8AC3E}">
        <p14:creationId xmlns:p14="http://schemas.microsoft.com/office/powerpoint/2010/main" val="23395607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1BBE30CA-8CD0-CF40-8475-145016FC6F20}"/>
              </a:ext>
            </a:extLst>
          </p:cNvPr>
          <p:cNvSpPr>
            <a:spLocks noGrp="1"/>
          </p:cNvSpPr>
          <p:nvPr>
            <p:ph sz="quarter" idx="13"/>
          </p:nvPr>
        </p:nvSpPr>
        <p:spPr/>
        <p:txBody>
          <a:bodyPr>
            <a:normAutofit fontScale="92500" lnSpcReduction="10000"/>
          </a:bodyPr>
          <a:lstStyle/>
          <a:p>
            <a:pPr marL="457200" indent="-457200">
              <a:buFont typeface="+mj-lt"/>
              <a:buAutoNum type="arabicPeriod"/>
            </a:pPr>
            <a:r>
              <a:rPr lang="en-US" dirty="0"/>
              <a:t>Curriculum</a:t>
            </a:r>
          </a:p>
          <a:p>
            <a:pPr marL="457200" indent="-457200">
              <a:buFont typeface="+mj-lt"/>
              <a:buAutoNum type="arabicPeriod"/>
            </a:pPr>
            <a:r>
              <a:rPr lang="en-US" dirty="0"/>
              <a:t>Extracurricular Activities</a:t>
            </a:r>
          </a:p>
          <a:p>
            <a:pPr marL="457200" indent="-457200">
              <a:buFont typeface="+mj-lt"/>
              <a:buAutoNum type="arabicPeriod"/>
            </a:pPr>
            <a:r>
              <a:rPr lang="en-US" dirty="0"/>
              <a:t>Targeted Education</a:t>
            </a:r>
          </a:p>
          <a:p>
            <a:pPr marL="457200" indent="-457200">
              <a:buFont typeface="+mj-lt"/>
              <a:buAutoNum type="arabicPeriod"/>
            </a:pPr>
            <a:r>
              <a:rPr lang="en-US" dirty="0"/>
              <a:t>Global Health</a:t>
            </a:r>
          </a:p>
          <a:p>
            <a:pPr marL="457200" indent="-457200">
              <a:buFont typeface="+mj-lt"/>
              <a:buAutoNum type="arabicPeriod"/>
            </a:pPr>
            <a:r>
              <a:rPr lang="en-US" dirty="0"/>
              <a:t>School Mission</a:t>
            </a:r>
          </a:p>
          <a:p>
            <a:pPr marL="457200" indent="-457200">
              <a:buFont typeface="+mj-lt"/>
              <a:buAutoNum type="arabicPeriod"/>
            </a:pPr>
            <a:r>
              <a:rPr lang="en-US" dirty="0"/>
              <a:t>Curriculum and Community Needs</a:t>
            </a:r>
          </a:p>
          <a:p>
            <a:pPr marL="457200" indent="-457200">
              <a:buFont typeface="+mj-lt"/>
              <a:buAutoNum type="arabicPeriod"/>
            </a:pPr>
            <a:r>
              <a:rPr lang="en-US" dirty="0"/>
              <a:t>Community Collaborations</a:t>
            </a:r>
          </a:p>
          <a:p>
            <a:pPr marL="457200" indent="-457200">
              <a:buFont typeface="+mj-lt"/>
              <a:buAutoNum type="arabicPeriod"/>
            </a:pPr>
            <a:r>
              <a:rPr lang="en-US" dirty="0"/>
              <a:t>Student Diversity</a:t>
            </a:r>
          </a:p>
          <a:p>
            <a:pPr marL="457200" indent="-457200">
              <a:buFont typeface="+mj-lt"/>
              <a:buAutoNum type="arabicPeriod"/>
            </a:pPr>
            <a:r>
              <a:rPr lang="en-US" dirty="0"/>
              <a:t>Faculty Diversity</a:t>
            </a:r>
          </a:p>
        </p:txBody>
      </p:sp>
      <p:sp>
        <p:nvSpPr>
          <p:cNvPr id="6" name="Content Placeholder 5">
            <a:extLst>
              <a:ext uri="{FF2B5EF4-FFF2-40B4-BE49-F238E27FC236}">
                <a16:creationId xmlns:a16="http://schemas.microsoft.com/office/drawing/2014/main" id="{1968D80A-BE9F-D746-902D-B2CBE3D30898}"/>
              </a:ext>
            </a:extLst>
          </p:cNvPr>
          <p:cNvSpPr>
            <a:spLocks noGrp="1"/>
          </p:cNvSpPr>
          <p:nvPr>
            <p:ph sz="quarter" idx="14"/>
          </p:nvPr>
        </p:nvSpPr>
        <p:spPr/>
        <p:txBody>
          <a:bodyPr>
            <a:normAutofit fontScale="92500" lnSpcReduction="10000"/>
          </a:bodyPr>
          <a:lstStyle/>
          <a:p>
            <a:pPr marL="457200" indent="-457200">
              <a:buFont typeface="+mj-lt"/>
              <a:buAutoNum type="arabicPeriod" startAt="10"/>
            </a:pPr>
            <a:r>
              <a:rPr lang="en-US" dirty="0"/>
              <a:t>Academic Leadership Diversity</a:t>
            </a:r>
          </a:p>
          <a:p>
            <a:pPr marL="457200" indent="-457200">
              <a:buFont typeface="+mj-lt"/>
              <a:buAutoNum type="arabicPeriod" startAt="10"/>
            </a:pPr>
            <a:r>
              <a:rPr lang="en-US" dirty="0"/>
              <a:t>Pipeline Programs</a:t>
            </a:r>
          </a:p>
          <a:p>
            <a:pPr marL="457200" indent="-457200">
              <a:buFont typeface="+mj-lt"/>
              <a:buAutoNum type="arabicPeriod" startAt="10"/>
            </a:pPr>
            <a:r>
              <a:rPr lang="en-US" dirty="0"/>
              <a:t>Student Training</a:t>
            </a:r>
          </a:p>
          <a:p>
            <a:pPr marL="457200" indent="-457200">
              <a:buFont typeface="+mj-lt"/>
              <a:buAutoNum type="arabicPeriod" startAt="10"/>
            </a:pPr>
            <a:r>
              <a:rPr lang="en-US" dirty="0"/>
              <a:t>Faculty Training</a:t>
            </a:r>
          </a:p>
          <a:p>
            <a:pPr marL="457200" indent="-457200">
              <a:buFont typeface="+mj-lt"/>
              <a:buAutoNum type="arabicPeriod" startAt="10"/>
            </a:pPr>
            <a:r>
              <a:rPr lang="en-US" dirty="0"/>
              <a:t>Student-run Clinics</a:t>
            </a:r>
          </a:p>
          <a:p>
            <a:pPr marL="457200" indent="-457200">
              <a:buFont typeface="+mj-lt"/>
              <a:buAutoNum type="arabicPeriod" startAt="10"/>
            </a:pPr>
            <a:r>
              <a:rPr lang="en-US" dirty="0"/>
              <a:t>Student Activism</a:t>
            </a:r>
          </a:p>
          <a:p>
            <a:pPr marL="457200" indent="-457200">
              <a:buFont typeface="+mj-lt"/>
              <a:buAutoNum type="arabicPeriod" startAt="10"/>
            </a:pPr>
            <a:r>
              <a:rPr lang="en-US" dirty="0"/>
              <a:t>Faculty Activism</a:t>
            </a:r>
          </a:p>
          <a:p>
            <a:pPr marL="457200" indent="-457200">
              <a:buFont typeface="+mj-lt"/>
              <a:buAutoNum type="arabicPeriod" startAt="10"/>
            </a:pPr>
            <a:r>
              <a:rPr lang="en-US" dirty="0"/>
              <a:t>Primary and Community-Based Care</a:t>
            </a:r>
          </a:p>
          <a:p>
            <a:pPr marL="457200" indent="-457200">
              <a:buFont typeface="+mj-lt"/>
              <a:buAutoNum type="arabicPeriod" startAt="10"/>
            </a:pPr>
            <a:r>
              <a:rPr lang="en-US" dirty="0"/>
              <a:t>Research</a:t>
            </a:r>
          </a:p>
        </p:txBody>
      </p:sp>
      <p:sp>
        <p:nvSpPr>
          <p:cNvPr id="4" name="Title 3">
            <a:extLst>
              <a:ext uri="{FF2B5EF4-FFF2-40B4-BE49-F238E27FC236}">
                <a16:creationId xmlns:a16="http://schemas.microsoft.com/office/drawing/2014/main" id="{7210560D-A875-A34C-BCB8-98233392DDA6}"/>
              </a:ext>
            </a:extLst>
          </p:cNvPr>
          <p:cNvSpPr>
            <a:spLocks noGrp="1"/>
          </p:cNvSpPr>
          <p:nvPr>
            <p:ph type="title"/>
          </p:nvPr>
        </p:nvSpPr>
        <p:spPr/>
        <p:txBody>
          <a:bodyPr/>
          <a:lstStyle/>
          <a:p>
            <a:pPr algn="l"/>
            <a:r>
              <a:rPr lang="en-US" dirty="0"/>
              <a:t>Measures: Social Mission Areas</a:t>
            </a:r>
          </a:p>
        </p:txBody>
      </p:sp>
    </p:spTree>
    <p:extLst>
      <p:ext uri="{BB962C8B-B14F-4D97-AF65-F5344CB8AC3E}">
        <p14:creationId xmlns:p14="http://schemas.microsoft.com/office/powerpoint/2010/main" val="5913911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B4DDE99-714C-AF40-BD21-2733ECB09D6F}"/>
              </a:ext>
            </a:extLst>
          </p:cNvPr>
          <p:cNvSpPr>
            <a:spLocks noGrp="1"/>
          </p:cNvSpPr>
          <p:nvPr>
            <p:ph type="title"/>
          </p:nvPr>
        </p:nvSpPr>
        <p:spPr>
          <a:xfrm>
            <a:off x="854337" y="715617"/>
            <a:ext cx="4318000" cy="926899"/>
          </a:xfrm>
        </p:spPr>
        <p:txBody>
          <a:bodyPr>
            <a:normAutofit fontScale="90000"/>
          </a:bodyPr>
          <a:lstStyle/>
          <a:p>
            <a:r>
              <a:rPr lang="en-US" dirty="0"/>
              <a:t>School Feedback</a:t>
            </a:r>
          </a:p>
        </p:txBody>
      </p:sp>
      <p:sp>
        <p:nvSpPr>
          <p:cNvPr id="4" name="Rectangle 2">
            <a:extLst>
              <a:ext uri="{FF2B5EF4-FFF2-40B4-BE49-F238E27FC236}">
                <a16:creationId xmlns:a16="http://schemas.microsoft.com/office/drawing/2014/main" id="{C39038FC-B9B2-7240-9957-D194B0A4B8F4}"/>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2049" name="Picture 3" descr="Picture">
            <a:extLst>
              <a:ext uri="{FF2B5EF4-FFF2-40B4-BE49-F238E27FC236}">
                <a16:creationId xmlns:a16="http://schemas.microsoft.com/office/drawing/2014/main" id="{29F3EB04-31C7-4D45-949A-9A7A1A3B4ED4}"/>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607448" y="2618089"/>
            <a:ext cx="4318000" cy="23495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A9A38F01-C9A0-5F4D-9DB3-29EA7FFD14F9}"/>
              </a:ext>
            </a:extLst>
          </p:cNvPr>
          <p:cNvSpPr>
            <a:spLocks noChangeArrowheads="1"/>
          </p:cNvSpPr>
          <p:nvPr/>
        </p:nvSpPr>
        <p:spPr bwMode="auto">
          <a:xfrm>
            <a:off x="8621964" y="109167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26" name="Picture 2" descr="Picture">
            <a:extLst>
              <a:ext uri="{FF2B5EF4-FFF2-40B4-BE49-F238E27FC236}">
                <a16:creationId xmlns:a16="http://schemas.microsoft.com/office/drawing/2014/main" id="{2A93AC97-43E8-EC48-AD79-F30488B57BD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32895" y="3556"/>
            <a:ext cx="5083444" cy="67612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39332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able&#10;&#10;Description automatically generated">
            <a:extLst>
              <a:ext uri="{FF2B5EF4-FFF2-40B4-BE49-F238E27FC236}">
                <a16:creationId xmlns:a16="http://schemas.microsoft.com/office/drawing/2014/main" id="{3BCB3713-6687-8848-AB74-59948B848B6E}"/>
              </a:ext>
            </a:extLst>
          </p:cNvPr>
          <p:cNvPicPr>
            <a:picLocks noChangeAspect="1"/>
          </p:cNvPicPr>
          <p:nvPr/>
        </p:nvPicPr>
        <p:blipFill>
          <a:blip r:embed="rId3"/>
          <a:stretch>
            <a:fillRect/>
          </a:stretch>
        </p:blipFill>
        <p:spPr>
          <a:xfrm>
            <a:off x="1054311" y="1100667"/>
            <a:ext cx="10083378" cy="5571065"/>
          </a:xfrm>
          <a:prstGeom prst="rect">
            <a:avLst/>
          </a:prstGeom>
          <a:ln>
            <a:noFill/>
          </a:ln>
        </p:spPr>
      </p:pic>
      <p:sp>
        <p:nvSpPr>
          <p:cNvPr id="5" name="Title 2">
            <a:extLst>
              <a:ext uri="{FF2B5EF4-FFF2-40B4-BE49-F238E27FC236}">
                <a16:creationId xmlns:a16="http://schemas.microsoft.com/office/drawing/2014/main" id="{43D26C45-B986-5148-931A-02A9E5C606BD}"/>
              </a:ext>
            </a:extLst>
          </p:cNvPr>
          <p:cNvSpPr>
            <a:spLocks noGrp="1"/>
          </p:cNvSpPr>
          <p:nvPr>
            <p:ph type="title"/>
          </p:nvPr>
        </p:nvSpPr>
        <p:spPr>
          <a:xfrm>
            <a:off x="595920" y="337930"/>
            <a:ext cx="5208532" cy="926899"/>
          </a:xfrm>
        </p:spPr>
        <p:txBody>
          <a:bodyPr>
            <a:normAutofit/>
          </a:bodyPr>
          <a:lstStyle/>
          <a:p>
            <a:r>
              <a:rPr lang="en-US" sz="3600" dirty="0"/>
              <a:t>Aggregate Results</a:t>
            </a:r>
          </a:p>
        </p:txBody>
      </p:sp>
    </p:spTree>
    <p:extLst>
      <p:ext uri="{BB962C8B-B14F-4D97-AF65-F5344CB8AC3E}">
        <p14:creationId xmlns:p14="http://schemas.microsoft.com/office/powerpoint/2010/main" val="34752993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table&#10;&#10;Description automatically generated">
            <a:extLst>
              <a:ext uri="{FF2B5EF4-FFF2-40B4-BE49-F238E27FC236}">
                <a16:creationId xmlns:a16="http://schemas.microsoft.com/office/drawing/2014/main" id="{75AE7F00-24C8-384E-A6D5-59099E59BCAF}"/>
              </a:ext>
            </a:extLst>
          </p:cNvPr>
          <p:cNvPicPr>
            <a:picLocks noChangeAspect="1"/>
          </p:cNvPicPr>
          <p:nvPr/>
        </p:nvPicPr>
        <p:blipFill rotWithShape="1">
          <a:blip r:embed="rId3"/>
          <a:srcRect b="19374"/>
          <a:stretch/>
        </p:blipFill>
        <p:spPr>
          <a:xfrm>
            <a:off x="1484627" y="0"/>
            <a:ext cx="8902591" cy="6585632"/>
          </a:xfrm>
          <a:prstGeom prst="rect">
            <a:avLst/>
          </a:prstGeom>
          <a:ln>
            <a:noFill/>
          </a:ln>
        </p:spPr>
      </p:pic>
    </p:spTree>
    <p:extLst>
      <p:ext uri="{BB962C8B-B14F-4D97-AF65-F5344CB8AC3E}">
        <p14:creationId xmlns:p14="http://schemas.microsoft.com/office/powerpoint/2010/main" val="10176654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128B9B-5F04-9543-9A14-735880F4BAD2}"/>
              </a:ext>
            </a:extLst>
          </p:cNvPr>
          <p:cNvSpPr>
            <a:spLocks noGrp="1"/>
          </p:cNvSpPr>
          <p:nvPr>
            <p:ph type="title"/>
          </p:nvPr>
        </p:nvSpPr>
        <p:spPr>
          <a:xfrm>
            <a:off x="686834" y="1153572"/>
            <a:ext cx="3200400" cy="4461163"/>
          </a:xfrm>
        </p:spPr>
        <p:txBody>
          <a:bodyPr>
            <a:normAutofit/>
          </a:bodyPr>
          <a:lstStyle/>
          <a:p>
            <a:r>
              <a:rPr lang="en-US" dirty="0">
                <a:solidFill>
                  <a:srgbClr val="FFFFFF"/>
                </a:solidFill>
              </a:rPr>
              <a:t>External Validation</a:t>
            </a:r>
          </a:p>
        </p:txBody>
      </p:sp>
      <p:sp>
        <p:nvSpPr>
          <p:cNvPr id="21" name="Arc 2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FCAD1956-0E23-A142-AFD3-2EDD96A52746}"/>
              </a:ext>
            </a:extLst>
          </p:cNvPr>
          <p:cNvSpPr>
            <a:spLocks noGrp="1"/>
          </p:cNvSpPr>
          <p:nvPr>
            <p:ph idx="1"/>
          </p:nvPr>
        </p:nvSpPr>
        <p:spPr>
          <a:xfrm>
            <a:off x="4447308" y="591344"/>
            <a:ext cx="6906491" cy="5585619"/>
          </a:xfrm>
        </p:spPr>
        <p:txBody>
          <a:bodyPr anchor="ctr">
            <a:normAutofit/>
          </a:bodyPr>
          <a:lstStyle/>
          <a:p>
            <a:pPr marL="0" indent="0">
              <a:buNone/>
            </a:pPr>
            <a:r>
              <a:rPr lang="en-US" dirty="0"/>
              <a:t>Performance on SMMI indicators and areas positively associated with </a:t>
            </a:r>
          </a:p>
          <a:p>
            <a:pPr marL="0" indent="0">
              <a:buNone/>
            </a:pPr>
            <a:endParaRPr lang="en-US" dirty="0"/>
          </a:p>
          <a:p>
            <a:pPr lvl="1"/>
            <a:r>
              <a:rPr lang="en-US" dirty="0"/>
              <a:t>Graduates working in general practice</a:t>
            </a:r>
          </a:p>
          <a:p>
            <a:pPr lvl="2"/>
            <a:r>
              <a:rPr lang="en-US" i="1" dirty="0"/>
              <a:t>Curriculum</a:t>
            </a:r>
          </a:p>
          <a:p>
            <a:pPr lvl="2"/>
            <a:r>
              <a:rPr lang="en-US" i="1" dirty="0"/>
              <a:t>Community Collaborations</a:t>
            </a:r>
          </a:p>
          <a:p>
            <a:pPr lvl="1"/>
            <a:r>
              <a:rPr lang="en-US" dirty="0"/>
              <a:t>Graduates working in HPSAs</a:t>
            </a:r>
          </a:p>
          <a:p>
            <a:pPr lvl="2"/>
            <a:r>
              <a:rPr lang="en-US" i="1" dirty="0"/>
              <a:t>Curriculum</a:t>
            </a:r>
          </a:p>
          <a:p>
            <a:pPr lvl="2"/>
            <a:r>
              <a:rPr lang="en-US" i="1" dirty="0"/>
              <a:t>Faculty Activism</a:t>
            </a:r>
          </a:p>
          <a:p>
            <a:pPr lvl="1"/>
            <a:r>
              <a:rPr lang="en-US" dirty="0"/>
              <a:t>Graduates working in Rural Practice</a:t>
            </a:r>
          </a:p>
          <a:p>
            <a:pPr lvl="2"/>
            <a:r>
              <a:rPr lang="en-US" i="1" dirty="0"/>
              <a:t>School Mission and Strategic Plan</a:t>
            </a:r>
          </a:p>
          <a:p>
            <a:pPr lvl="1"/>
            <a:r>
              <a:rPr lang="en-US" dirty="0"/>
              <a:t>Graduates accepting Medicaid</a:t>
            </a:r>
          </a:p>
          <a:p>
            <a:pPr lvl="2"/>
            <a:r>
              <a:rPr lang="en-US" i="1" dirty="0"/>
              <a:t>Curriculum alignment with community needs</a:t>
            </a:r>
          </a:p>
        </p:txBody>
      </p:sp>
      <p:sp>
        <p:nvSpPr>
          <p:cNvPr id="4" name="Rectangle 3">
            <a:extLst>
              <a:ext uri="{FF2B5EF4-FFF2-40B4-BE49-F238E27FC236}">
                <a16:creationId xmlns:a16="http://schemas.microsoft.com/office/drawing/2014/main" id="{520E84FB-F79C-7945-9C0C-AA9710FAA5D6}"/>
              </a:ext>
            </a:extLst>
          </p:cNvPr>
          <p:cNvSpPr/>
          <p:nvPr/>
        </p:nvSpPr>
        <p:spPr>
          <a:xfrm>
            <a:off x="2875884" y="6232714"/>
            <a:ext cx="7753161" cy="523220"/>
          </a:xfrm>
          <a:prstGeom prst="rect">
            <a:avLst/>
          </a:prstGeom>
        </p:spPr>
        <p:txBody>
          <a:bodyPr wrap="square">
            <a:spAutoFit/>
          </a:bodyPr>
          <a:lstStyle/>
          <a:p>
            <a:r>
              <a:rPr lang="en-US" sz="1400" b="1" dirty="0">
                <a:latin typeface="Arial" panose="020B0604020202020204" pitchFamily="34" charset="0"/>
                <a:cs typeface="Arial" panose="020B0604020202020204" pitchFamily="34" charset="0"/>
              </a:rPr>
              <a:t>Data: </a:t>
            </a:r>
            <a:r>
              <a:rPr lang="en-US" sz="1400" dirty="0">
                <a:latin typeface="Arial" panose="020B0604020202020204" pitchFamily="34" charset="0"/>
                <a:cs typeface="Arial" panose="020B0604020202020204" pitchFamily="34" charset="0"/>
              </a:rPr>
              <a:t>2019 American Medical Association Data + 2019 American Dental Association Data </a:t>
            </a:r>
          </a:p>
          <a:p>
            <a:r>
              <a:rPr lang="en-US" sz="1400" b="1" dirty="0">
                <a:latin typeface="Arial" panose="020B0604020202020204" pitchFamily="34" charset="0"/>
                <a:cs typeface="Arial" panose="020B0604020202020204" pitchFamily="34" charset="0"/>
              </a:rPr>
              <a:t>Sample: </a:t>
            </a:r>
            <a:r>
              <a:rPr lang="en-US" sz="1400" dirty="0">
                <a:latin typeface="Arial" panose="020B0604020202020204" pitchFamily="34" charset="0"/>
                <a:cs typeface="Arial" panose="020B0604020202020204" pitchFamily="34" charset="0"/>
              </a:rPr>
              <a:t>63 Medical Schools, 25 Dental Schools </a:t>
            </a:r>
          </a:p>
        </p:txBody>
      </p:sp>
    </p:spTree>
    <p:extLst>
      <p:ext uri="{BB962C8B-B14F-4D97-AF65-F5344CB8AC3E}">
        <p14:creationId xmlns:p14="http://schemas.microsoft.com/office/powerpoint/2010/main" val="25294170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838200" y="556995"/>
            <a:ext cx="10515600" cy="1133693"/>
          </a:xfrm>
        </p:spPr>
        <p:txBody>
          <a:bodyPr>
            <a:normAutofit/>
          </a:bodyPr>
          <a:lstStyle/>
          <a:p>
            <a:r>
              <a:rPr lang="en-US" sz="5200" dirty="0"/>
              <a:t>Survey Revisions</a:t>
            </a:r>
          </a:p>
        </p:txBody>
      </p:sp>
      <p:graphicFrame>
        <p:nvGraphicFramePr>
          <p:cNvPr id="5" name="Content Placeholder 1">
            <a:extLst>
              <a:ext uri="{FF2B5EF4-FFF2-40B4-BE49-F238E27FC236}">
                <a16:creationId xmlns:a16="http://schemas.microsoft.com/office/drawing/2014/main" id="{70AB9BFE-2BD6-4A30-8D14-A6EECC4893D0}"/>
              </a:ext>
            </a:extLst>
          </p:cNvPr>
          <p:cNvGraphicFramePr>
            <a:graphicFrameLocks noGrp="1"/>
          </p:cNvGraphicFramePr>
          <p:nvPr>
            <p:ph idx="1"/>
            <p:extLst>
              <p:ext uri="{D42A27DB-BD31-4B8C-83A1-F6EECF244321}">
                <p14:modId xmlns:p14="http://schemas.microsoft.com/office/powerpoint/2010/main" val="359789176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630541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CD0EC65F-1156-6F48-A912-9F091BAF8853}"/>
              </a:ext>
            </a:extLst>
          </p:cNvPr>
          <p:cNvGraphicFramePr>
            <a:graphicFrameLocks noGrp="1"/>
          </p:cNvGraphicFramePr>
          <p:nvPr>
            <p:ph idx="13"/>
            <p:extLst>
              <p:ext uri="{D42A27DB-BD31-4B8C-83A1-F6EECF244321}">
                <p14:modId xmlns:p14="http://schemas.microsoft.com/office/powerpoint/2010/main" val="4125346303"/>
              </p:ext>
            </p:extLst>
          </p:nvPr>
        </p:nvGraphicFramePr>
        <p:xfrm>
          <a:off x="1" y="1825625"/>
          <a:ext cx="11947160" cy="38824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3">
            <a:extLst>
              <a:ext uri="{FF2B5EF4-FFF2-40B4-BE49-F238E27FC236}">
                <a16:creationId xmlns:a16="http://schemas.microsoft.com/office/drawing/2014/main" id="{805831B1-EA27-5A44-A15F-F71E8EACE745}"/>
              </a:ext>
            </a:extLst>
          </p:cNvPr>
          <p:cNvSpPr>
            <a:spLocks noGrp="1"/>
          </p:cNvSpPr>
          <p:nvPr>
            <p:ph type="title"/>
          </p:nvPr>
        </p:nvSpPr>
        <p:spPr/>
        <p:txBody>
          <a:bodyPr/>
          <a:lstStyle/>
          <a:p>
            <a:r>
              <a:rPr lang="en-US" dirty="0"/>
              <a:t>SMMI Impact on Schools</a:t>
            </a:r>
          </a:p>
        </p:txBody>
      </p:sp>
    </p:spTree>
    <p:extLst>
      <p:ext uri="{BB962C8B-B14F-4D97-AF65-F5344CB8AC3E}">
        <p14:creationId xmlns:p14="http://schemas.microsoft.com/office/powerpoint/2010/main" val="16190881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AE2B703B-46F9-481A-A605-82E2A828C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4DC5AF7C-A615-8E47-BCAF-D234183AC4B6}"/>
              </a:ext>
            </a:extLst>
          </p:cNvPr>
          <p:cNvSpPr>
            <a:spLocks noGrp="1"/>
          </p:cNvSpPr>
          <p:nvPr>
            <p:ph type="title"/>
          </p:nvPr>
        </p:nvSpPr>
        <p:spPr>
          <a:xfrm>
            <a:off x="838200" y="459863"/>
            <a:ext cx="10515600" cy="1004594"/>
          </a:xfrm>
        </p:spPr>
        <p:txBody>
          <a:bodyPr vert="horz" lIns="91440" tIns="45720" rIns="91440" bIns="45720" rtlCol="0" anchor="ctr">
            <a:normAutofit/>
          </a:bodyPr>
          <a:lstStyle/>
          <a:p>
            <a:pPr algn="ctr"/>
            <a:r>
              <a:rPr lang="en-US" sz="4400" kern="1200">
                <a:solidFill>
                  <a:srgbClr val="FFFFFF"/>
                </a:solidFill>
                <a:latin typeface="+mj-lt"/>
                <a:ea typeface="+mj-ea"/>
                <a:cs typeface="+mj-cs"/>
              </a:rPr>
              <a:t>HWRC Projects</a:t>
            </a:r>
          </a:p>
        </p:txBody>
      </p:sp>
      <p:sp>
        <p:nvSpPr>
          <p:cNvPr id="37" name="Rectangle: Rounded Corners 36">
            <a:extLst>
              <a:ext uri="{FF2B5EF4-FFF2-40B4-BE49-F238E27FC236}">
                <a16:creationId xmlns:a16="http://schemas.microsoft.com/office/drawing/2014/main" id="{F13BE4D7-0C3D-4906-B230-A1C5B4665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496" y="1587970"/>
            <a:ext cx="11033008" cy="4768380"/>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1">
            <a:extLst>
              <a:ext uri="{FF2B5EF4-FFF2-40B4-BE49-F238E27FC236}">
                <a16:creationId xmlns:a16="http://schemas.microsoft.com/office/drawing/2014/main" id="{6FE7164D-37EF-4A51-A700-A675E4CE1800}"/>
              </a:ext>
            </a:extLst>
          </p:cNvPr>
          <p:cNvGraphicFramePr>
            <a:graphicFrameLocks noGrp="1"/>
          </p:cNvGraphicFramePr>
          <p:nvPr>
            <p:ph idx="13"/>
            <p:extLst>
              <p:ext uri="{D42A27DB-BD31-4B8C-83A1-F6EECF244321}">
                <p14:modId xmlns:p14="http://schemas.microsoft.com/office/powerpoint/2010/main" val="566634490"/>
              </p:ext>
            </p:extLst>
          </p:nvPr>
        </p:nvGraphicFramePr>
        <p:xfrm>
          <a:off x="838200" y="1800911"/>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727241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1C8BC11-5ACF-6148-A359-C1FBEDDF309E}"/>
              </a:ext>
            </a:extLst>
          </p:cNvPr>
          <p:cNvSpPr>
            <a:spLocks noGrp="1"/>
          </p:cNvSpPr>
          <p:nvPr>
            <p:ph type="title"/>
          </p:nvPr>
        </p:nvSpPr>
        <p:spPr/>
        <p:txBody>
          <a:bodyPr/>
          <a:lstStyle/>
          <a:p>
            <a:r>
              <a:rPr lang="en-US" dirty="0"/>
              <a:t>Accreditation</a:t>
            </a:r>
          </a:p>
        </p:txBody>
      </p:sp>
      <p:graphicFrame>
        <p:nvGraphicFramePr>
          <p:cNvPr id="4" name="Content Placeholder 8">
            <a:extLst>
              <a:ext uri="{FF2B5EF4-FFF2-40B4-BE49-F238E27FC236}">
                <a16:creationId xmlns:a16="http://schemas.microsoft.com/office/drawing/2014/main" id="{0D37AA44-45DF-8841-99BD-BE829954A799}"/>
              </a:ext>
            </a:extLst>
          </p:cNvPr>
          <p:cNvGraphicFramePr>
            <a:graphicFrameLocks/>
          </p:cNvGraphicFramePr>
          <p:nvPr/>
        </p:nvGraphicFramePr>
        <p:xfrm>
          <a:off x="0" y="1751574"/>
          <a:ext cx="12191969" cy="4633251"/>
        </p:xfrm>
        <a:graphic>
          <a:graphicData uri="http://schemas.openxmlformats.org/drawingml/2006/table">
            <a:tbl>
              <a:tblPr firstRow="1" firstCol="1" bandRow="1">
                <a:tableStyleId>{5C22544A-7EE6-4342-B048-85BDC9FD1C3A}</a:tableStyleId>
              </a:tblPr>
              <a:tblGrid>
                <a:gridCol w="891803">
                  <a:extLst>
                    <a:ext uri="{9D8B030D-6E8A-4147-A177-3AD203B41FA5}">
                      <a16:colId xmlns:a16="http://schemas.microsoft.com/office/drawing/2014/main" val="2533215000"/>
                    </a:ext>
                  </a:extLst>
                </a:gridCol>
                <a:gridCol w="627787">
                  <a:extLst>
                    <a:ext uri="{9D8B030D-6E8A-4147-A177-3AD203B41FA5}">
                      <a16:colId xmlns:a16="http://schemas.microsoft.com/office/drawing/2014/main" val="404363357"/>
                    </a:ext>
                  </a:extLst>
                </a:gridCol>
                <a:gridCol w="627787">
                  <a:extLst>
                    <a:ext uri="{9D8B030D-6E8A-4147-A177-3AD203B41FA5}">
                      <a16:colId xmlns:a16="http://schemas.microsoft.com/office/drawing/2014/main" val="2358111824"/>
                    </a:ext>
                  </a:extLst>
                </a:gridCol>
                <a:gridCol w="627787">
                  <a:extLst>
                    <a:ext uri="{9D8B030D-6E8A-4147-A177-3AD203B41FA5}">
                      <a16:colId xmlns:a16="http://schemas.microsoft.com/office/drawing/2014/main" val="1554223244"/>
                    </a:ext>
                  </a:extLst>
                </a:gridCol>
                <a:gridCol w="627787">
                  <a:extLst>
                    <a:ext uri="{9D8B030D-6E8A-4147-A177-3AD203B41FA5}">
                      <a16:colId xmlns:a16="http://schemas.microsoft.com/office/drawing/2014/main" val="3126287791"/>
                    </a:ext>
                  </a:extLst>
                </a:gridCol>
                <a:gridCol w="627787">
                  <a:extLst>
                    <a:ext uri="{9D8B030D-6E8A-4147-A177-3AD203B41FA5}">
                      <a16:colId xmlns:a16="http://schemas.microsoft.com/office/drawing/2014/main" val="2619518251"/>
                    </a:ext>
                  </a:extLst>
                </a:gridCol>
                <a:gridCol w="627787">
                  <a:extLst>
                    <a:ext uri="{9D8B030D-6E8A-4147-A177-3AD203B41FA5}">
                      <a16:colId xmlns:a16="http://schemas.microsoft.com/office/drawing/2014/main" val="3675704090"/>
                    </a:ext>
                  </a:extLst>
                </a:gridCol>
                <a:gridCol w="627787">
                  <a:extLst>
                    <a:ext uri="{9D8B030D-6E8A-4147-A177-3AD203B41FA5}">
                      <a16:colId xmlns:a16="http://schemas.microsoft.com/office/drawing/2014/main" val="1523016321"/>
                    </a:ext>
                  </a:extLst>
                </a:gridCol>
                <a:gridCol w="627787">
                  <a:extLst>
                    <a:ext uri="{9D8B030D-6E8A-4147-A177-3AD203B41FA5}">
                      <a16:colId xmlns:a16="http://schemas.microsoft.com/office/drawing/2014/main" val="3645100374"/>
                    </a:ext>
                  </a:extLst>
                </a:gridCol>
                <a:gridCol w="627787">
                  <a:extLst>
                    <a:ext uri="{9D8B030D-6E8A-4147-A177-3AD203B41FA5}">
                      <a16:colId xmlns:a16="http://schemas.microsoft.com/office/drawing/2014/main" val="1792971700"/>
                    </a:ext>
                  </a:extLst>
                </a:gridCol>
                <a:gridCol w="627787">
                  <a:extLst>
                    <a:ext uri="{9D8B030D-6E8A-4147-A177-3AD203B41FA5}">
                      <a16:colId xmlns:a16="http://schemas.microsoft.com/office/drawing/2014/main" val="1536039791"/>
                    </a:ext>
                  </a:extLst>
                </a:gridCol>
                <a:gridCol w="627787">
                  <a:extLst>
                    <a:ext uri="{9D8B030D-6E8A-4147-A177-3AD203B41FA5}">
                      <a16:colId xmlns:a16="http://schemas.microsoft.com/office/drawing/2014/main" val="1047199882"/>
                    </a:ext>
                  </a:extLst>
                </a:gridCol>
                <a:gridCol w="627787">
                  <a:extLst>
                    <a:ext uri="{9D8B030D-6E8A-4147-A177-3AD203B41FA5}">
                      <a16:colId xmlns:a16="http://schemas.microsoft.com/office/drawing/2014/main" val="2179517345"/>
                    </a:ext>
                  </a:extLst>
                </a:gridCol>
                <a:gridCol w="627787">
                  <a:extLst>
                    <a:ext uri="{9D8B030D-6E8A-4147-A177-3AD203B41FA5}">
                      <a16:colId xmlns:a16="http://schemas.microsoft.com/office/drawing/2014/main" val="2473745986"/>
                    </a:ext>
                  </a:extLst>
                </a:gridCol>
                <a:gridCol w="627787">
                  <a:extLst>
                    <a:ext uri="{9D8B030D-6E8A-4147-A177-3AD203B41FA5}">
                      <a16:colId xmlns:a16="http://schemas.microsoft.com/office/drawing/2014/main" val="2126213976"/>
                    </a:ext>
                  </a:extLst>
                </a:gridCol>
                <a:gridCol w="627787">
                  <a:extLst>
                    <a:ext uri="{9D8B030D-6E8A-4147-A177-3AD203B41FA5}">
                      <a16:colId xmlns:a16="http://schemas.microsoft.com/office/drawing/2014/main" val="2977329722"/>
                    </a:ext>
                  </a:extLst>
                </a:gridCol>
                <a:gridCol w="627787">
                  <a:extLst>
                    <a:ext uri="{9D8B030D-6E8A-4147-A177-3AD203B41FA5}">
                      <a16:colId xmlns:a16="http://schemas.microsoft.com/office/drawing/2014/main" val="406112876"/>
                    </a:ext>
                  </a:extLst>
                </a:gridCol>
                <a:gridCol w="627787">
                  <a:extLst>
                    <a:ext uri="{9D8B030D-6E8A-4147-A177-3AD203B41FA5}">
                      <a16:colId xmlns:a16="http://schemas.microsoft.com/office/drawing/2014/main" val="1384914394"/>
                    </a:ext>
                  </a:extLst>
                </a:gridCol>
                <a:gridCol w="627787">
                  <a:extLst>
                    <a:ext uri="{9D8B030D-6E8A-4147-A177-3AD203B41FA5}">
                      <a16:colId xmlns:a16="http://schemas.microsoft.com/office/drawing/2014/main" val="3701511931"/>
                    </a:ext>
                  </a:extLst>
                </a:gridCol>
              </a:tblGrid>
              <a:tr h="1306419">
                <a:tc>
                  <a:txBody>
                    <a:bodyPr/>
                    <a:lstStyle/>
                    <a:p>
                      <a:pPr marL="0" marR="0" algn="ctr">
                        <a:spcBef>
                          <a:spcPts val="0"/>
                        </a:spcBef>
                        <a:spcAft>
                          <a:spcPts val="0"/>
                        </a:spcAft>
                      </a:pPr>
                      <a:r>
                        <a:rPr lang="en-US" sz="1000" b="1" dirty="0">
                          <a:effectLst/>
                        </a:rPr>
                        <a:t>Accrediting Body</a:t>
                      </a:r>
                      <a:endParaRPr lang="en-US" sz="13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000" dirty="0" err="1">
                          <a:effectLst/>
                        </a:rPr>
                        <a:t>Curricu-lum</a:t>
                      </a:r>
                      <a:endParaRPr lang="en-US" sz="13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000" dirty="0">
                          <a:effectLst/>
                        </a:rPr>
                        <a:t>Ext. </a:t>
                      </a:r>
                      <a:r>
                        <a:rPr lang="en-US" sz="1000" dirty="0" err="1">
                          <a:effectLst/>
                        </a:rPr>
                        <a:t>Activ-ities</a:t>
                      </a:r>
                      <a:endParaRPr lang="en-US" sz="13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000" dirty="0">
                          <a:effectLst/>
                        </a:rPr>
                        <a:t>Targeted Educ-</a:t>
                      </a:r>
                      <a:r>
                        <a:rPr lang="en-US" sz="1000" dirty="0" err="1">
                          <a:effectLst/>
                        </a:rPr>
                        <a:t>ation</a:t>
                      </a:r>
                      <a:endParaRPr lang="en-US" sz="13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000" dirty="0">
                          <a:effectLst/>
                        </a:rPr>
                        <a:t>Global Health</a:t>
                      </a:r>
                      <a:endParaRPr lang="en-US" sz="13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000">
                          <a:effectLst/>
                        </a:rPr>
                        <a:t>School Mission</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000" dirty="0" err="1">
                          <a:effectLst/>
                        </a:rPr>
                        <a:t>Curricu-lum</a:t>
                      </a:r>
                      <a:r>
                        <a:rPr lang="en-US" sz="1000" dirty="0">
                          <a:effectLst/>
                        </a:rPr>
                        <a:t> &amp; Comm-unity</a:t>
                      </a:r>
                      <a:endParaRPr lang="en-US" sz="13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000" dirty="0">
                          <a:effectLst/>
                        </a:rPr>
                        <a:t>Comm-unity Collab-orations</a:t>
                      </a:r>
                      <a:endParaRPr lang="en-US" sz="13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000">
                          <a:effectLst/>
                        </a:rPr>
                        <a:t>Student Diversity</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000" dirty="0">
                          <a:effectLst/>
                        </a:rPr>
                        <a:t>Faculty Diversity</a:t>
                      </a:r>
                      <a:endParaRPr lang="en-US" sz="13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000" dirty="0" err="1">
                          <a:effectLst/>
                        </a:rPr>
                        <a:t>Leade-rship</a:t>
                      </a:r>
                      <a:r>
                        <a:rPr lang="en-US" sz="1000" dirty="0">
                          <a:effectLst/>
                        </a:rPr>
                        <a:t> Diversity</a:t>
                      </a:r>
                      <a:endParaRPr lang="en-US" sz="13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000" dirty="0">
                          <a:effectLst/>
                        </a:rPr>
                        <a:t>Pipeline </a:t>
                      </a:r>
                      <a:endParaRPr lang="en-US" sz="13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000">
                          <a:effectLst/>
                        </a:rPr>
                        <a:t>Student Training</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000">
                          <a:effectLst/>
                        </a:rPr>
                        <a:t>Faculty Training</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000">
                          <a:effectLst/>
                        </a:rPr>
                        <a:t>Student-run Clinics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000">
                          <a:effectLst/>
                        </a:rPr>
                        <a:t>Student Activism</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000">
                          <a:effectLst/>
                        </a:rPr>
                        <a:t>Faculty Activism​</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000">
                          <a:effectLst/>
                        </a:rPr>
                        <a:t>Primary Care​</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000" dirty="0">
                          <a:effectLst/>
                        </a:rPr>
                        <a:t>Research Focus ​</a:t>
                      </a:r>
                      <a:endParaRPr lang="en-US" sz="13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extLst>
                  <a:ext uri="{0D108BD9-81ED-4DB2-BD59-A6C34878D82A}">
                    <a16:rowId xmlns:a16="http://schemas.microsoft.com/office/drawing/2014/main" val="3818372037"/>
                  </a:ext>
                </a:extLst>
              </a:tr>
              <a:tr h="369648">
                <a:tc>
                  <a:txBody>
                    <a:bodyPr/>
                    <a:lstStyle/>
                    <a:p>
                      <a:pPr marL="0" marR="0" algn="ctr">
                        <a:spcBef>
                          <a:spcPts val="0"/>
                        </a:spcBef>
                        <a:spcAft>
                          <a:spcPts val="0"/>
                        </a:spcAft>
                      </a:pPr>
                      <a:r>
                        <a:rPr lang="en-US" sz="1100">
                          <a:effectLst/>
                        </a:rPr>
                        <a:t>ACEN</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Yes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Yes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dirty="0">
                          <a:effectLst/>
                        </a:rPr>
                        <a:t>-</a:t>
                      </a:r>
                      <a:endParaRPr lang="en-US" sz="13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dirty="0">
                          <a:effectLst/>
                        </a:rPr>
                        <a:t>Yes</a:t>
                      </a:r>
                      <a:endParaRPr lang="en-US" sz="13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dirty="0">
                          <a:effectLst/>
                        </a:rPr>
                        <a:t>-</a:t>
                      </a:r>
                      <a:endParaRPr lang="en-US" sz="13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dirty="0">
                          <a:effectLst/>
                        </a:rPr>
                        <a:t>-</a:t>
                      </a:r>
                      <a:endParaRPr lang="en-US" sz="13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dirty="0">
                          <a:effectLst/>
                        </a:rPr>
                        <a:t>-</a:t>
                      </a:r>
                      <a:endParaRPr lang="en-US" sz="13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dirty="0">
                          <a:effectLst/>
                        </a:rPr>
                        <a:t>-</a:t>
                      </a:r>
                      <a:endParaRPr lang="en-US" sz="13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extLst>
                  <a:ext uri="{0D108BD9-81ED-4DB2-BD59-A6C34878D82A}">
                    <a16:rowId xmlns:a16="http://schemas.microsoft.com/office/drawing/2014/main" val="3129557259"/>
                  </a:ext>
                </a:extLst>
              </a:tr>
              <a:tr h="369648">
                <a:tc>
                  <a:txBody>
                    <a:bodyPr/>
                    <a:lstStyle/>
                    <a:p>
                      <a:pPr marL="0" marR="0" algn="ctr">
                        <a:spcBef>
                          <a:spcPts val="0"/>
                        </a:spcBef>
                        <a:spcAft>
                          <a:spcPts val="0"/>
                        </a:spcAft>
                      </a:pPr>
                      <a:r>
                        <a:rPr lang="en-US" sz="1100">
                          <a:effectLst/>
                        </a:rPr>
                        <a:t>ACPE</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Yes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Yes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Yes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Yes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Yes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extLst>
                  <a:ext uri="{0D108BD9-81ED-4DB2-BD59-A6C34878D82A}">
                    <a16:rowId xmlns:a16="http://schemas.microsoft.com/office/drawing/2014/main" val="2360213876"/>
                  </a:ext>
                </a:extLst>
              </a:tr>
              <a:tr h="369648">
                <a:tc>
                  <a:txBody>
                    <a:bodyPr/>
                    <a:lstStyle/>
                    <a:p>
                      <a:pPr marL="0" marR="0" algn="ctr">
                        <a:spcBef>
                          <a:spcPts val="0"/>
                        </a:spcBef>
                        <a:spcAft>
                          <a:spcPts val="0"/>
                        </a:spcAft>
                      </a:pPr>
                      <a:r>
                        <a:rPr lang="en-US" sz="1100">
                          <a:effectLst/>
                        </a:rPr>
                        <a:t>ARC-PA</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Yes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Yes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Yes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Yes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Yes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Yes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extLst>
                  <a:ext uri="{0D108BD9-81ED-4DB2-BD59-A6C34878D82A}">
                    <a16:rowId xmlns:a16="http://schemas.microsoft.com/office/drawing/2014/main" val="3145310857"/>
                  </a:ext>
                </a:extLst>
              </a:tr>
              <a:tr h="369648">
                <a:tc>
                  <a:txBody>
                    <a:bodyPr/>
                    <a:lstStyle/>
                    <a:p>
                      <a:pPr marL="0" marR="0" algn="ctr">
                        <a:spcBef>
                          <a:spcPts val="0"/>
                        </a:spcBef>
                        <a:spcAft>
                          <a:spcPts val="0"/>
                        </a:spcAft>
                      </a:pPr>
                      <a:r>
                        <a:rPr lang="en-US" sz="1100">
                          <a:effectLst/>
                        </a:rPr>
                        <a:t>CACMS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Yes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Yes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Yes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Yes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Yes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Yes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Yes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Yes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Yes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extLst>
                  <a:ext uri="{0D108BD9-81ED-4DB2-BD59-A6C34878D82A}">
                    <a16:rowId xmlns:a16="http://schemas.microsoft.com/office/drawing/2014/main" val="1180376789"/>
                  </a:ext>
                </a:extLst>
              </a:tr>
              <a:tr h="369648">
                <a:tc>
                  <a:txBody>
                    <a:bodyPr/>
                    <a:lstStyle/>
                    <a:p>
                      <a:pPr marL="0" marR="0" algn="ctr">
                        <a:spcBef>
                          <a:spcPts val="0"/>
                        </a:spcBef>
                        <a:spcAft>
                          <a:spcPts val="0"/>
                        </a:spcAft>
                      </a:pPr>
                      <a:r>
                        <a:rPr lang="en-US" sz="1100">
                          <a:effectLst/>
                        </a:rPr>
                        <a:t>CCNE</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Yes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dirty="0">
                          <a:effectLst/>
                        </a:rPr>
                        <a:t>-</a:t>
                      </a:r>
                      <a:endParaRPr lang="en-US" sz="13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Yes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Yes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extLst>
                  <a:ext uri="{0D108BD9-81ED-4DB2-BD59-A6C34878D82A}">
                    <a16:rowId xmlns:a16="http://schemas.microsoft.com/office/drawing/2014/main" val="3643192422"/>
                  </a:ext>
                </a:extLst>
              </a:tr>
              <a:tr h="369648">
                <a:tc>
                  <a:txBody>
                    <a:bodyPr/>
                    <a:lstStyle/>
                    <a:p>
                      <a:pPr marL="0" marR="0" algn="ctr">
                        <a:spcBef>
                          <a:spcPts val="0"/>
                        </a:spcBef>
                        <a:spcAft>
                          <a:spcPts val="0"/>
                        </a:spcAft>
                      </a:pPr>
                      <a:r>
                        <a:rPr lang="en-US" sz="1100">
                          <a:effectLst/>
                        </a:rPr>
                        <a:t>CNEA</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Yes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dirty="0">
                          <a:effectLst/>
                        </a:rPr>
                        <a:t>-</a:t>
                      </a:r>
                      <a:endParaRPr lang="en-US" sz="13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Yes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Yes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Yes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Yes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extLst>
                  <a:ext uri="{0D108BD9-81ED-4DB2-BD59-A6C34878D82A}">
                    <a16:rowId xmlns:a16="http://schemas.microsoft.com/office/drawing/2014/main" val="1161865222"/>
                  </a:ext>
                </a:extLst>
              </a:tr>
              <a:tr h="369648">
                <a:tc>
                  <a:txBody>
                    <a:bodyPr/>
                    <a:lstStyle/>
                    <a:p>
                      <a:pPr marL="0" marR="0" algn="ctr">
                        <a:spcBef>
                          <a:spcPts val="0"/>
                        </a:spcBef>
                        <a:spcAft>
                          <a:spcPts val="0"/>
                        </a:spcAft>
                      </a:pPr>
                      <a:r>
                        <a:rPr lang="en-US" sz="1100">
                          <a:effectLst/>
                        </a:rPr>
                        <a:t>COCA</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Yes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dirty="0">
                          <a:effectLst/>
                        </a:rPr>
                        <a:t>-</a:t>
                      </a:r>
                      <a:endParaRPr lang="en-US" sz="13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Yes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Yes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Yes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Yes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Yes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Yes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extLst>
                  <a:ext uri="{0D108BD9-81ED-4DB2-BD59-A6C34878D82A}">
                    <a16:rowId xmlns:a16="http://schemas.microsoft.com/office/drawing/2014/main" val="32646067"/>
                  </a:ext>
                </a:extLst>
              </a:tr>
              <a:tr h="369648">
                <a:tc>
                  <a:txBody>
                    <a:bodyPr/>
                    <a:lstStyle/>
                    <a:p>
                      <a:pPr marL="0" marR="0" algn="ctr">
                        <a:spcBef>
                          <a:spcPts val="0"/>
                        </a:spcBef>
                        <a:spcAft>
                          <a:spcPts val="0"/>
                        </a:spcAft>
                      </a:pPr>
                      <a:r>
                        <a:rPr lang="en-US" sz="1100">
                          <a:effectLst/>
                        </a:rPr>
                        <a:t>CODA</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Yes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Yes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dirty="0">
                          <a:effectLst/>
                        </a:rPr>
                        <a:t>Yes</a:t>
                      </a:r>
                      <a:endParaRPr lang="en-US" sz="13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Yes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Yes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Yes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Yes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extLst>
                  <a:ext uri="{0D108BD9-81ED-4DB2-BD59-A6C34878D82A}">
                    <a16:rowId xmlns:a16="http://schemas.microsoft.com/office/drawing/2014/main" val="899118212"/>
                  </a:ext>
                </a:extLst>
              </a:tr>
              <a:tr h="369648">
                <a:tc>
                  <a:txBody>
                    <a:bodyPr/>
                    <a:lstStyle/>
                    <a:p>
                      <a:pPr marL="0" marR="0" algn="ctr">
                        <a:spcBef>
                          <a:spcPts val="0"/>
                        </a:spcBef>
                        <a:spcAft>
                          <a:spcPts val="0"/>
                        </a:spcAft>
                      </a:pPr>
                      <a:r>
                        <a:rPr lang="en-US" sz="1100">
                          <a:effectLst/>
                        </a:rPr>
                        <a:t>LCME</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Yes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Yes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dirty="0">
                          <a:effectLst/>
                        </a:rPr>
                        <a:t>-</a:t>
                      </a:r>
                      <a:endParaRPr lang="en-US" sz="13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Yes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Yes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Yes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Yes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Yes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a:effectLst/>
                        </a:rPr>
                        <a: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tc>
                  <a:txBody>
                    <a:bodyPr/>
                    <a:lstStyle/>
                    <a:p>
                      <a:pPr marL="0" marR="0" algn="ctr">
                        <a:spcBef>
                          <a:spcPts val="0"/>
                        </a:spcBef>
                        <a:spcAft>
                          <a:spcPts val="0"/>
                        </a:spcAft>
                      </a:pPr>
                      <a:r>
                        <a:rPr lang="en-US" sz="1100" dirty="0">
                          <a:effectLst/>
                        </a:rPr>
                        <a:t>-</a:t>
                      </a:r>
                      <a:endParaRPr lang="en-US" sz="13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5992" marR="75992" marT="0" marB="0" anchor="ctr"/>
                </a:tc>
                <a:extLst>
                  <a:ext uri="{0D108BD9-81ED-4DB2-BD59-A6C34878D82A}">
                    <a16:rowId xmlns:a16="http://schemas.microsoft.com/office/drawing/2014/main" val="3931292967"/>
                  </a:ext>
                </a:extLst>
              </a:tr>
            </a:tbl>
          </a:graphicData>
        </a:graphic>
      </p:graphicFrame>
    </p:spTree>
    <p:extLst>
      <p:ext uri="{BB962C8B-B14F-4D97-AF65-F5344CB8AC3E}">
        <p14:creationId xmlns:p14="http://schemas.microsoft.com/office/powerpoint/2010/main" val="23737664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838200" y="209862"/>
            <a:ext cx="10515600" cy="1133499"/>
          </a:xfrm>
        </p:spPr>
        <p:txBody>
          <a:bodyPr vert="horz" lIns="91440" tIns="45720" rIns="91440" bIns="45720" rtlCol="0" anchor="ctr">
            <a:normAutofit/>
          </a:bodyPr>
          <a:lstStyle/>
          <a:p>
            <a:pPr algn="ctr"/>
            <a:r>
              <a:rPr lang="en-US" sz="5200" kern="1200" dirty="0">
                <a:solidFill>
                  <a:schemeClr val="tx1"/>
                </a:solidFill>
                <a:latin typeface="+mj-lt"/>
                <a:ea typeface="+mj-ea"/>
                <a:cs typeface="+mj-cs"/>
              </a:rPr>
              <a:t>Next Steps</a:t>
            </a:r>
            <a:endParaRPr lang="en-US" altLang="en-US" sz="5200" kern="1200" dirty="0">
              <a:solidFill>
                <a:schemeClr val="tx1"/>
              </a:solidFill>
              <a:latin typeface="+mj-lt"/>
              <a:ea typeface="+mj-ea"/>
              <a:cs typeface="+mj-cs"/>
            </a:endParaRPr>
          </a:p>
        </p:txBody>
      </p:sp>
      <p:graphicFrame>
        <p:nvGraphicFramePr>
          <p:cNvPr id="13" name="Content Placeholder 1">
            <a:extLst>
              <a:ext uri="{FF2B5EF4-FFF2-40B4-BE49-F238E27FC236}">
                <a16:creationId xmlns:a16="http://schemas.microsoft.com/office/drawing/2014/main" id="{410806F3-7507-4B95-86E8-603721343F6E}"/>
              </a:ext>
            </a:extLst>
          </p:cNvPr>
          <p:cNvGraphicFramePr>
            <a:graphicFrameLocks noGrp="1"/>
          </p:cNvGraphicFramePr>
          <p:nvPr>
            <p:ph idx="13"/>
            <p:extLst>
              <p:ext uri="{D42A27DB-BD31-4B8C-83A1-F6EECF244321}">
                <p14:modId xmlns:p14="http://schemas.microsoft.com/office/powerpoint/2010/main" val="3051401923"/>
              </p:ext>
            </p:extLst>
          </p:nvPr>
        </p:nvGraphicFramePr>
        <p:xfrm>
          <a:off x="585216" y="1556425"/>
          <a:ext cx="11283696" cy="435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634166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1188</TotalTime>
  <Words>1393</Words>
  <Application>Microsoft Macintosh PowerPoint</Application>
  <PresentationFormat>Widescreen</PresentationFormat>
  <Paragraphs>351</Paragraphs>
  <Slides>16</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Times New Roman</vt:lpstr>
      <vt:lpstr>Office Theme</vt:lpstr>
      <vt:lpstr>The Social Mission Metrics Initiative</vt:lpstr>
      <vt:lpstr>Social Mission Defined</vt:lpstr>
      <vt:lpstr>The Social Mission Metrics Initiative</vt:lpstr>
      <vt:lpstr>PowerPoint Presentation</vt:lpstr>
      <vt:lpstr>PowerPoint Presentation</vt:lpstr>
      <vt:lpstr>SMMI History</vt:lpstr>
      <vt:lpstr>Measures: Social Mission Areas</vt:lpstr>
      <vt:lpstr>School Feedback</vt:lpstr>
      <vt:lpstr>Aggregate Results</vt:lpstr>
      <vt:lpstr>PowerPoint Presentation</vt:lpstr>
      <vt:lpstr>External Validation</vt:lpstr>
      <vt:lpstr>Survey Revisions</vt:lpstr>
      <vt:lpstr>SMMI Impact on Schools</vt:lpstr>
      <vt:lpstr>HWRC Projects</vt:lpstr>
      <vt:lpstr>Accreditation</vt:lpstr>
      <vt:lpstr>Next Steps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Social Mission Metrics Initiative</dc:title>
  <dc:creator>Sonal Batra</dc:creator>
  <cp:lastModifiedBy>Sonal Batra</cp:lastModifiedBy>
  <cp:revision>71</cp:revision>
  <dcterms:created xsi:type="dcterms:W3CDTF">2021-03-09T18:30:27Z</dcterms:created>
  <dcterms:modified xsi:type="dcterms:W3CDTF">2021-08-24T22:02:09Z</dcterms:modified>
</cp:coreProperties>
</file>