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61" r:id="rId3"/>
    <p:sldId id="283" r:id="rId4"/>
    <p:sldId id="273" r:id="rId5"/>
    <p:sldId id="263" r:id="rId6"/>
    <p:sldId id="262" r:id="rId7"/>
    <p:sldId id="269" r:id="rId8"/>
    <p:sldId id="268" r:id="rId9"/>
    <p:sldId id="272" r:id="rId10"/>
    <p:sldId id="276" r:id="rId11"/>
    <p:sldId id="277" r:id="rId12"/>
    <p:sldId id="278" r:id="rId13"/>
    <p:sldId id="279" r:id="rId14"/>
    <p:sldId id="270" r:id="rId15"/>
    <p:sldId id="280" r:id="rId16"/>
    <p:sldId id="260" r:id="rId17"/>
  </p:sldIdLst>
  <p:sldSz cx="12192000" cy="6858000"/>
  <p:notesSz cx="6881813" cy="92964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ough, Leanne" initials="KL" lastIdx="1" clrIdx="0">
    <p:extLst>
      <p:ext uri="{19B8F6BF-5375-455C-9EA6-DF929625EA0E}">
        <p15:presenceInfo xmlns:p15="http://schemas.microsoft.com/office/powerpoint/2012/main" userId="S-1-5-21-375655340-1700474455-5522801-1333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489F"/>
    <a:srgbClr val="476FB4"/>
    <a:srgbClr val="2051A4"/>
    <a:srgbClr val="F6891F"/>
    <a:srgbClr val="474747"/>
    <a:srgbClr val="9CBDF2"/>
    <a:srgbClr val="A8C7FF"/>
    <a:srgbClr val="FFC40C"/>
    <a:srgbClr val="A3C1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2" autoAdjust="0"/>
    <p:restoredTop sz="83742" autoAdjust="0"/>
  </p:normalViewPr>
  <p:slideViewPr>
    <p:cSldViewPr>
      <p:cViewPr varScale="1">
        <p:scale>
          <a:sx n="80" d="100"/>
          <a:sy n="80" d="100"/>
        </p:scale>
        <p:origin x="1132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Armstrong" userId="963e935d-eb79-4716-8d61-5ea1aa123e38" providerId="ADAL" clId="{1DD382E7-E28B-447B-8961-D0866395295C}"/>
    <pc:docChg chg="delSld">
      <pc:chgData name="David Armstrong" userId="963e935d-eb79-4716-8d61-5ea1aa123e38" providerId="ADAL" clId="{1DD382E7-E28B-447B-8961-D0866395295C}" dt="2021-10-08T18:24:49.119" v="0" actId="47"/>
      <pc:docMkLst>
        <pc:docMk/>
      </pc:docMkLst>
      <pc:sldChg chg="del">
        <pc:chgData name="David Armstrong" userId="963e935d-eb79-4716-8d61-5ea1aa123e38" providerId="ADAL" clId="{1DD382E7-E28B-447B-8961-D0866395295C}" dt="2021-10-08T18:24:49.119" v="0" actId="47"/>
        <pc:sldMkLst>
          <pc:docMk/>
          <pc:sldMk cId="1644421166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63B1A9C8-BEA2-435C-839A-A39C1E33C306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62D4DCD-177E-44C6-81B5-0CCD5620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3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C7571E48-67DB-4EB9-8CDB-C8BA38B2FA7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1DEA1DD-BCB7-4AB6-B854-E029E250D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79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32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Today I want to talk to you about our New York Resident Exit Survey which we conduct on an annual basis. I intend to answer several questions about the survey, including</a:t>
            </a:r>
            <a:r>
              <a:rPr lang="en-US" baseline="0" dirty="0"/>
              <a:t> such things as: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12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But first, I would like to provide you some background on graduate medical education in New York.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93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72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82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64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example, the exit survey allows us to monitor….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10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monitor other trends in GME outcomes, including…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57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sz="1200" dirty="0"/>
              <a:t>NY GME Data Dashboard </a:t>
            </a:r>
            <a:r>
              <a:rPr lang="en-US" dirty="0"/>
              <a:t>website can be accessed by the general public and hospitals that participate in the survey. On the site you can download reports and view data on a variety of topics by year and specialty. If you are a member of a participating institution, you may log in to the site and view and download your institution’s specific data.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383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including health workforce diversity and the impact of COVID-19 on health professions education, among others.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27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for those of you who have more questions, or are interested in developing your own survey, please email me at ….. I’m always happy to talk. Thanks for watching!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EA1DD-BCB7-4AB6-B854-E029E250DA7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40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www.chwsny.org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6711" y="2669285"/>
            <a:ext cx="11278578" cy="73158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0" y="0"/>
            <a:ext cx="12192000" cy="1119713"/>
            <a:chOff x="0" y="0"/>
            <a:chExt cx="12192000" cy="1119713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0"/>
              <a:ext cx="12192000" cy="11197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0"/>
              <a:ext cx="12192000" cy="381000"/>
            </a:xfrm>
            <a:prstGeom prst="rect">
              <a:avLst/>
            </a:prstGeom>
            <a:solidFill>
              <a:srgbClr val="144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773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89972"/>
            <a:ext cx="10972800" cy="8768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solidFill>
                  <a:srgbClr val="14489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0433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buFont typeface="Courier New" panose="02070309020205020404" pitchFamily="49" charset="0"/>
              <a:buChar char="o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Font typeface="Open Sans" panose="020B0606030504020204" pitchFamily="34" charset="0"/>
              <a:buChar char="–"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Font typeface="Courier New" panose="02070309020205020404" pitchFamily="49" charset="0"/>
              <a:buChar char="o"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www.chwsny.org</a:t>
            </a:r>
          </a:p>
        </p:txBody>
      </p:sp>
    </p:spTree>
    <p:extLst>
      <p:ext uri="{BB962C8B-B14F-4D97-AF65-F5344CB8AC3E}">
        <p14:creationId xmlns:p14="http://schemas.microsoft.com/office/powerpoint/2010/main" val="626352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9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445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71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445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7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445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563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47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45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22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445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22916"/>
            <a:ext cx="10972800" cy="46783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188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571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35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7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86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74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39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81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03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11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92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068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1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5826311"/>
            <a:ext cx="2507119" cy="99960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468489" y="990600"/>
            <a:ext cx="11277600" cy="76200"/>
          </a:xfrm>
          <a:prstGeom prst="rect">
            <a:avLst/>
          </a:prstGeom>
          <a:solidFill>
            <a:srgbClr val="F68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91975" y="62319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14882-E39E-4664-8437-92FCDEAF7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805775" y="120651"/>
            <a:ext cx="10515600" cy="1174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577176" y="6231996"/>
            <a:ext cx="399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0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www.chwsny.org</a:t>
            </a:r>
          </a:p>
        </p:txBody>
      </p:sp>
    </p:spTree>
    <p:extLst>
      <p:ext uri="{BB962C8B-B14F-4D97-AF65-F5344CB8AC3E}">
        <p14:creationId xmlns:p14="http://schemas.microsoft.com/office/powerpoint/2010/main" val="370099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200" b="0" i="0" u="none" kern="1200" baseline="0">
          <a:solidFill>
            <a:srgbClr val="14489F"/>
          </a:solidFill>
          <a:latin typeface="Open Sans Semibold" panose="020B0706030804020204" pitchFamily="34" charset="0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b="0" i="0" u="none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Open Sans" panose="020B0606030504020204" pitchFamily="34" charset="0"/>
        <a:buChar char="–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ED3F0-FA5A-4AD5-A077-94198A4177F1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FDBF8-2479-4DE5-86D7-2C3B821DD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75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4489F"/>
          </a:solidFill>
          <a:latin typeface="Open Sans Semibold" panose="020B0706030804020204" pitchFamily="34" charset="0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nygme.chwsny.or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6710" y="1676400"/>
            <a:ext cx="11278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14489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New York Resident Exit Survey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711" y="2766959"/>
            <a:ext cx="11278577" cy="264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1604963" algn="l"/>
              </a:tabLst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Presented by: David Armstrong, PhD</a:t>
            </a:r>
          </a:p>
          <a:p>
            <a:pPr lvl="1">
              <a:lnSpc>
                <a:spcPct val="125000"/>
              </a:lnSpc>
              <a:tabLst>
                <a:tab pos="1604963" algn="l"/>
              </a:tabLst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  Project Director</a:t>
            </a:r>
          </a:p>
          <a:p>
            <a:pPr lvl="1">
              <a:lnSpc>
                <a:spcPct val="125000"/>
              </a:lnSpc>
              <a:tabLst>
                <a:tab pos="1604963" algn="l"/>
              </a:tabLst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  Center for Health Workforce Studies</a:t>
            </a:r>
          </a:p>
          <a:p>
            <a:pPr lvl="1" defTabSz="803275">
              <a:lnSpc>
                <a:spcPct val="125000"/>
              </a:lnSpc>
              <a:tabLst>
                <a:tab pos="1604963" algn="l"/>
              </a:tabLst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  School of Public Health | University at Albany, SUNY</a:t>
            </a:r>
          </a:p>
          <a:p>
            <a:pPr lvl="1" defTabSz="803275">
              <a:lnSpc>
                <a:spcPct val="125000"/>
              </a:lnSpc>
              <a:tabLst>
                <a:tab pos="1604963" algn="l"/>
              </a:tabLst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  dparmstrong@albany.edu</a:t>
            </a:r>
          </a:p>
          <a:p>
            <a:pPr lvl="1" defTabSz="803275">
              <a:lnSpc>
                <a:spcPct val="125000"/>
              </a:lnSpc>
              <a:tabLst>
                <a:tab pos="1604963" algn="l"/>
              </a:tabLst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803275">
              <a:lnSpc>
                <a:spcPct val="125000"/>
              </a:lnSpc>
              <a:tabLst>
                <a:tab pos="1604963" algn="l"/>
              </a:tabLst>
            </a:pPr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September 21, 2021</a:t>
            </a:r>
          </a:p>
        </p:txBody>
      </p:sp>
    </p:spTree>
    <p:extLst>
      <p:ext uri="{BB962C8B-B14F-4D97-AF65-F5344CB8AC3E}">
        <p14:creationId xmlns:p14="http://schemas.microsoft.com/office/powerpoint/2010/main" val="2685650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FD1D2-F65E-4BAF-B31E-D2BB4891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19CC9-E986-4063-AA11-10A794E50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Who do we survey?</a:t>
            </a:r>
          </a:p>
          <a:p>
            <a:endParaRPr lang="en-US" sz="2400" dirty="0"/>
          </a:p>
          <a:p>
            <a:r>
              <a:rPr lang="en-US" sz="2400" dirty="0"/>
              <a:t>What do we ask?</a:t>
            </a:r>
          </a:p>
          <a:p>
            <a:endParaRPr lang="en-US" sz="2400" dirty="0"/>
          </a:p>
          <a:p>
            <a:r>
              <a:rPr lang="en-US" sz="2400" dirty="0"/>
              <a:t>What does the survey tell us?</a:t>
            </a:r>
          </a:p>
          <a:p>
            <a:endParaRPr lang="en-US" sz="2400" dirty="0"/>
          </a:p>
          <a:p>
            <a:r>
              <a:rPr lang="en-US" sz="2400" dirty="0"/>
              <a:t>How do we share information from the survey?</a:t>
            </a:r>
          </a:p>
          <a:p>
            <a:endParaRPr lang="en-US" sz="2400" dirty="0"/>
          </a:p>
          <a:p>
            <a:r>
              <a:rPr lang="en-US" sz="2400" dirty="0"/>
              <a:t>How does the survey inform health workforce planning?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2CDFD-A583-4A93-B041-C9612146F3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8B312-C01F-4B12-AEC1-7D363896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www.chwsny.org</a:t>
            </a:r>
          </a:p>
        </p:txBody>
      </p:sp>
    </p:spTree>
    <p:extLst>
      <p:ext uri="{BB962C8B-B14F-4D97-AF65-F5344CB8AC3E}">
        <p14:creationId xmlns:p14="http://schemas.microsoft.com/office/powerpoint/2010/main" val="956781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8484"/>
            <a:ext cx="10972800" cy="876829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Graduate Medical Education (GME) in New York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New York State trains the largest number of physicians in the nation</a:t>
            </a:r>
          </a:p>
          <a:p>
            <a:endParaRPr lang="en-US" sz="2400" dirty="0"/>
          </a:p>
          <a:p>
            <a:r>
              <a:rPr lang="en-US" sz="2400" dirty="0"/>
              <a:t>13% of all the physicians in the US were trained in a New York GME program</a:t>
            </a:r>
          </a:p>
          <a:p>
            <a:endParaRPr lang="en-US" sz="2400" dirty="0"/>
          </a:p>
          <a:p>
            <a:r>
              <a:rPr lang="en-US" sz="2400" dirty="0"/>
              <a:t>Currently, there are more than 1,300 GME programs in New York and 18,000 residents in training</a:t>
            </a:r>
          </a:p>
          <a:p>
            <a:endParaRPr lang="en-US" sz="2400" dirty="0"/>
          </a:p>
          <a:p>
            <a:r>
              <a:rPr lang="en-US" sz="2400" dirty="0"/>
              <a:t>Conducted annually since 1998 (except for 2004, 2006, and 2020)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www.chwsny.org</a:t>
            </a:r>
          </a:p>
        </p:txBody>
      </p:sp>
    </p:spTree>
    <p:extLst>
      <p:ext uri="{BB962C8B-B14F-4D97-AF65-F5344CB8AC3E}">
        <p14:creationId xmlns:p14="http://schemas.microsoft.com/office/powerpoint/2010/main" val="2123561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8484"/>
            <a:ext cx="10972800" cy="876829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Who Do We Survey?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 survey is completed by all residents and fellows who are completing a training program in New York, EXCEPT for the following:</a:t>
            </a:r>
          </a:p>
          <a:p>
            <a:pPr lvl="1"/>
            <a:r>
              <a:rPr lang="en-US" dirty="0"/>
              <a:t>Preliminary year residents</a:t>
            </a:r>
          </a:p>
          <a:p>
            <a:pPr lvl="1"/>
            <a:r>
              <a:rPr lang="en-US" dirty="0"/>
              <a:t>Transitional year residents</a:t>
            </a:r>
          </a:p>
          <a:p>
            <a:pPr lvl="1"/>
            <a:r>
              <a:rPr lang="en-US" dirty="0"/>
              <a:t>Dental residents</a:t>
            </a:r>
          </a:p>
          <a:p>
            <a:pPr lvl="1"/>
            <a:r>
              <a:rPr lang="en-US" dirty="0"/>
              <a:t>Podiatric residents</a:t>
            </a:r>
          </a:p>
          <a:p>
            <a:endParaRPr lang="en-US" sz="2400" dirty="0"/>
          </a:p>
          <a:p>
            <a:r>
              <a:rPr lang="en-US" sz="2400" dirty="0"/>
              <a:t>More than 5,000 residents and fellows are surveyed annually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www.chwsny.org</a:t>
            </a:r>
          </a:p>
        </p:txBody>
      </p:sp>
    </p:spTree>
    <p:extLst>
      <p:ext uri="{BB962C8B-B14F-4D97-AF65-F5344CB8AC3E}">
        <p14:creationId xmlns:p14="http://schemas.microsoft.com/office/powerpoint/2010/main" val="946643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8636"/>
            <a:ext cx="10972800" cy="876829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Exit Survey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Rely on the assistance of teaching hospitals throughout the state</a:t>
            </a:r>
          </a:p>
          <a:p>
            <a:endParaRPr lang="en-US" dirty="0"/>
          </a:p>
          <a:p>
            <a:r>
              <a:rPr lang="en-US" dirty="0"/>
              <a:t>60 primary contacts located at hospitals in New York</a:t>
            </a:r>
          </a:p>
          <a:p>
            <a:pPr lvl="1"/>
            <a:r>
              <a:rPr lang="en-US" sz="2200" dirty="0"/>
              <a:t>GME Directors and Administrators</a:t>
            </a:r>
          </a:p>
          <a:p>
            <a:pPr lvl="1"/>
            <a:r>
              <a:rPr lang="en-US" sz="2200" dirty="0"/>
              <a:t>Program Directors</a:t>
            </a:r>
          </a:p>
          <a:p>
            <a:pPr lvl="1"/>
            <a:r>
              <a:rPr lang="en-US" sz="2200" dirty="0"/>
              <a:t>Designated Institutional Officials (DIOs) </a:t>
            </a:r>
          </a:p>
          <a:p>
            <a:endParaRPr lang="en-US" dirty="0"/>
          </a:p>
          <a:p>
            <a:r>
              <a:rPr lang="en-US" dirty="0"/>
              <a:t>Key Dates (year long process)</a:t>
            </a:r>
          </a:p>
          <a:p>
            <a:pPr lvl="1"/>
            <a:r>
              <a:rPr lang="en-US" sz="2200" dirty="0"/>
              <a:t>February: Ask primary contacts to update program information</a:t>
            </a:r>
          </a:p>
          <a:p>
            <a:pPr lvl="1"/>
            <a:r>
              <a:rPr lang="en-US" sz="2200" dirty="0"/>
              <a:t>April: Mail surveys to primary contacts</a:t>
            </a:r>
          </a:p>
          <a:p>
            <a:pPr lvl="1"/>
            <a:r>
              <a:rPr lang="en-US" sz="2200" dirty="0"/>
              <a:t>September: Finish collecting surveys</a:t>
            </a:r>
          </a:p>
          <a:p>
            <a:pPr lvl="1"/>
            <a:r>
              <a:rPr lang="en-US" sz="2200" dirty="0"/>
              <a:t>October: Begin processing data and preparing reports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030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What Do We Ask?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We collect information on a variety of topics including:</a:t>
            </a:r>
          </a:p>
          <a:p>
            <a:pPr lvl="1"/>
            <a:r>
              <a:rPr lang="en-US" sz="2200" dirty="0"/>
              <a:t>Demographic characteristics</a:t>
            </a:r>
          </a:p>
          <a:p>
            <a:pPr lvl="1"/>
            <a:r>
              <a:rPr lang="en-US" sz="2200" dirty="0"/>
              <a:t>Medical education and training</a:t>
            </a:r>
          </a:p>
          <a:p>
            <a:pPr lvl="1"/>
            <a:r>
              <a:rPr lang="en-US" sz="2200" dirty="0"/>
              <a:t>Education debt</a:t>
            </a:r>
          </a:p>
          <a:p>
            <a:pPr lvl="1"/>
            <a:r>
              <a:rPr lang="en-US" sz="2200" dirty="0"/>
              <a:t>Upcoming practice characteristics</a:t>
            </a:r>
          </a:p>
          <a:p>
            <a:pPr lvl="1"/>
            <a:r>
              <a:rPr lang="en-US" sz="2200" dirty="0"/>
              <a:t>Job market experiences</a:t>
            </a:r>
          </a:p>
          <a:p>
            <a:pPr lvl="1"/>
            <a:r>
              <a:rPr lang="en-US" sz="2200" dirty="0"/>
              <a:t>Expected income 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2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3358580" cy="1600200"/>
          </a:xfrm>
        </p:spPr>
        <p:txBody>
          <a:bodyPr/>
          <a:lstStyle/>
          <a:p>
            <a:r>
              <a:rPr lang="en-US" dirty="0"/>
              <a:t>Response Rate by Year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2057400"/>
            <a:ext cx="3358580" cy="381158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Since 1998,      60,892 out of 99,687 physicians have completed the survey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Overall Response Rate: 61%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ECB26A-E90B-4B02-B843-7D69FE542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296" y="329184"/>
            <a:ext cx="8570499" cy="621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70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"/>
            <a:ext cx="10972800" cy="944562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14489F"/>
                </a:solidFill>
              </a:rPr>
              <a:t>Wha</a:t>
            </a:r>
            <a:r>
              <a:rPr lang="en-US" sz="3600" dirty="0"/>
              <a:t>t Does the Survey Tell Us</a:t>
            </a:r>
            <a:r>
              <a:rPr lang="en-US" sz="3600" dirty="0">
                <a:solidFill>
                  <a:srgbClr val="14489F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Exit Survey allows us to monitor trends in GME and address important topics that may arise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www.chwsny.org</a:t>
            </a:r>
          </a:p>
        </p:txBody>
      </p:sp>
    </p:spTree>
    <p:extLst>
      <p:ext uri="{BB962C8B-B14F-4D97-AF65-F5344CB8AC3E}">
        <p14:creationId xmlns:p14="http://schemas.microsoft.com/office/powerpoint/2010/main" val="3848662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1072A-7BBA-4213-8E09-DB387DF6C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Gender and Racial/Ethnic Diversity in GME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8E30B-1377-4021-9CC8-643F831DB3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F7F4B-4817-4F13-89E1-B67DD7A3F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85CF7124-DFDC-4553-A50B-2D72EB2BFF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9686" y="1036609"/>
            <a:ext cx="7192628" cy="521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52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14CC8-88FF-4721-AED3-CA4115CC1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Monitoring Trends in GME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5AAB1-D081-419B-A439-9690998E6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 in-state retention of residents and fellows after completing training</a:t>
            </a:r>
          </a:p>
          <a:p>
            <a:endParaRPr lang="en-US" sz="2400" dirty="0"/>
          </a:p>
          <a:p>
            <a:r>
              <a:rPr lang="en-US" sz="2400" dirty="0"/>
              <a:t>The relative job market demand of different physician specialties  </a:t>
            </a:r>
          </a:p>
          <a:p>
            <a:endParaRPr lang="en-US" sz="2400" dirty="0"/>
          </a:p>
          <a:p>
            <a:r>
              <a:rPr lang="en-US" sz="2400" dirty="0"/>
              <a:t>The gender pay gap in starting physician income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5F8B7-93B7-49C9-A498-146714FA9E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1AF8D-4E8E-47E0-9339-7C66C2F6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93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4A796-F440-48E9-A387-8ACECA8D8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The Exit Survey Can Also Address Current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4F451-34B9-40F9-AAE9-5CEAE877D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series of questions related to the COVID-19 pandemic was added to the 2021 survey</a:t>
            </a:r>
          </a:p>
          <a:p>
            <a:endParaRPr lang="en-US" sz="2400" dirty="0"/>
          </a:p>
          <a:p>
            <a:r>
              <a:rPr lang="en-US" sz="2400" dirty="0"/>
              <a:t>The questions addressed the impact of COVID-19 on training and the job market for new physicians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180F98-5D54-45C3-93BB-C5E8C536A9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B2BBF-70ED-4251-8A25-A083564CF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25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252"/>
            <a:ext cx="10972800" cy="876829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How Do We Share Information From the Survey?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0433"/>
            <a:ext cx="10744200" cy="4525963"/>
          </a:xfrm>
        </p:spPr>
        <p:txBody>
          <a:bodyPr/>
          <a:lstStyle/>
          <a:p>
            <a:r>
              <a:rPr lang="en-US" sz="2400" dirty="0"/>
              <a:t>Annual Reports and Research Briefs</a:t>
            </a:r>
          </a:p>
          <a:p>
            <a:pPr lvl="1"/>
            <a:r>
              <a:rPr lang="en-US" sz="2200" dirty="0"/>
              <a:t>2018 New York Residency Training Outcomes: A Summary of Responses to the 2018 New York Resident Exit Survey</a:t>
            </a:r>
          </a:p>
          <a:p>
            <a:pPr lvl="1"/>
            <a:r>
              <a:rPr lang="en-US" sz="2200" dirty="0"/>
              <a:t>Gender Pay Gaps Widen for Newly Trained Physicians</a:t>
            </a:r>
          </a:p>
          <a:p>
            <a:endParaRPr lang="en-US" sz="2400" dirty="0"/>
          </a:p>
          <a:p>
            <a:r>
              <a:rPr lang="en-US" sz="2400" dirty="0"/>
              <a:t>Conference Presentations</a:t>
            </a:r>
          </a:p>
          <a:p>
            <a:pPr lvl="1"/>
            <a:r>
              <a:rPr lang="en-US" sz="2200" dirty="0"/>
              <a:t>AAMC Health Workforce Research Conference</a:t>
            </a:r>
          </a:p>
          <a:p>
            <a:pPr lvl="1"/>
            <a:r>
              <a:rPr lang="en-US" sz="2200" dirty="0" err="1"/>
              <a:t>AcademyHealth</a:t>
            </a:r>
            <a:r>
              <a:rPr lang="en-US" sz="2200" dirty="0"/>
              <a:t> Annual Research Meeting</a:t>
            </a:r>
          </a:p>
          <a:p>
            <a:endParaRPr lang="en-US" sz="2400" dirty="0"/>
          </a:p>
          <a:p>
            <a:r>
              <a:rPr lang="en-US" sz="2400" dirty="0"/>
              <a:t>NY GME Data Dashboard: </a:t>
            </a:r>
            <a:r>
              <a:rPr lang="en-US" sz="2400" dirty="0">
                <a:hlinkClick r:id="rId2"/>
              </a:rPr>
              <a:t>https://nygme.chwsny.org/</a:t>
            </a:r>
            <a:r>
              <a:rPr lang="en-US" sz="24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333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81000" y="207264"/>
            <a:ext cx="11445895" cy="6486581"/>
            <a:chOff x="685800" y="304800"/>
            <a:chExt cx="11445895" cy="6486581"/>
          </a:xfrm>
        </p:grpSpPr>
        <p:sp>
          <p:nvSpPr>
            <p:cNvPr id="5" name="Rectangle 4"/>
            <p:cNvSpPr/>
            <p:nvPr/>
          </p:nvSpPr>
          <p:spPr>
            <a:xfrm>
              <a:off x="685800" y="304800"/>
              <a:ext cx="7406640" cy="4953000"/>
            </a:xfrm>
            <a:prstGeom prst="rect">
              <a:avLst/>
            </a:prstGeom>
            <a:solidFill>
              <a:srgbClr val="14489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9" y="432816"/>
              <a:ext cx="7155800" cy="469813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24400" y="1749552"/>
              <a:ext cx="7407295" cy="5041829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5097" y="1865003"/>
              <a:ext cx="7161515" cy="48353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0890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7C928-0D9D-4AA6-84B5-CC60FB06A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Health Workforce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90F2D-16B2-4070-958B-345401EC3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 Exit Survey is a valuable tool for health workforce planning</a:t>
            </a:r>
          </a:p>
          <a:p>
            <a:endParaRPr lang="en-US" sz="2400" dirty="0"/>
          </a:p>
          <a:p>
            <a:r>
              <a:rPr lang="en-US" sz="2400" dirty="0"/>
              <a:t>The survey allows you to monitor important trends and address pressing issues</a:t>
            </a:r>
          </a:p>
          <a:p>
            <a:endParaRPr lang="en-US" sz="2400" dirty="0"/>
          </a:p>
          <a:p>
            <a:r>
              <a:rPr lang="en-US" sz="2400" dirty="0"/>
              <a:t>The information gathered from the survey can be used to make informed policy decisions on a variety of topics, including:</a:t>
            </a:r>
          </a:p>
          <a:p>
            <a:pPr lvl="1"/>
            <a:r>
              <a:rPr lang="en-US" sz="2200" dirty="0"/>
              <a:t>Diversity</a:t>
            </a:r>
          </a:p>
          <a:p>
            <a:pPr lvl="1"/>
            <a:r>
              <a:rPr lang="en-US" sz="2200" dirty="0"/>
              <a:t>COVID-19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EE4D1-6695-49FD-BB47-523DCC1B80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63F99-60CE-4E9C-9CC2-4EB0427E2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748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129012"/>
            <a:ext cx="10927080" cy="876829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0" y="1350434"/>
            <a:ext cx="10774680" cy="4669367"/>
          </a:xfrm>
        </p:spPr>
        <p:txBody>
          <a:bodyPr/>
          <a:lstStyle/>
          <a:p>
            <a:r>
              <a:rPr lang="en-US" sz="2400" dirty="0"/>
              <a:t>For more information, please email me at: dparmstrong@albany.edu</a:t>
            </a:r>
          </a:p>
          <a:p>
            <a:endParaRPr lang="en-US" sz="2400" dirty="0"/>
          </a:p>
          <a:p>
            <a:r>
              <a:rPr lang="en-US" sz="2400" dirty="0"/>
              <a:t>Visit us at: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507" y="2847425"/>
            <a:ext cx="838200" cy="838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507" y="3834511"/>
            <a:ext cx="838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679" y="4858492"/>
            <a:ext cx="826028" cy="8260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53840" y="301569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@CHWS_NY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7978" y="4022779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@Centerforhealthworkforcestudies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7978" y="5040674"/>
            <a:ext cx="6923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/company/center-for-health-workforce-studies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14882-E39E-4664-8437-92FCDEAF78F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5" name="Footer Placeholder 9"/>
          <p:cNvSpPr txBox="1">
            <a:spLocks/>
          </p:cNvSpPr>
          <p:nvPr/>
        </p:nvSpPr>
        <p:spPr>
          <a:xfrm>
            <a:off x="577176" y="6231996"/>
            <a:ext cx="399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20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www.chwsny.org</a:t>
            </a:r>
          </a:p>
        </p:txBody>
      </p:sp>
    </p:spTree>
    <p:extLst>
      <p:ext uri="{BB962C8B-B14F-4D97-AF65-F5344CB8AC3E}">
        <p14:creationId xmlns:p14="http://schemas.microsoft.com/office/powerpoint/2010/main" val="40163902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11.0&quot;&gt;&lt;object type=&quot;1&quot; unique_id=&quot;10001&quot;&gt;&lt;object type=&quot;2&quot; unique_id=&quot;19282&quot;&gt;&lt;object type=&quot;3&quot; unique_id=&quot;19283&quot;&gt;&lt;property id=&quot;20148&quot; value=&quot;5&quot;/&gt;&lt;property id=&quot;20300&quot; value=&quot;Slide 1&quot;/&gt;&lt;property id=&quot;20307&quot; value=&quot;256&quot;/&gt;&lt;/object&gt;&lt;object type=&quot;3&quot; unique_id=&quot;19284&quot;&gt;&lt;property id=&quot;20148&quot; value=&quot;5&quot;/&gt;&lt;property id=&quot;20300&quot; value=&quot;Slide 2 - &amp;quot;Center for Health Workforce Studies&amp;quot;&quot;/&gt;&lt;property id=&quot;20307&quot; value=&quot;257&quot;/&gt;&lt;/object&gt;&lt;object type=&quot;3&quot; unique_id=&quot;19285&quot;&gt;&lt;property id=&quot;20148&quot; value=&quot;5&quot;/&gt;&lt;property id=&quot;20300&quot; value=&quot;Slide 3 - &amp;quot;Background and Purpose of Study&amp;quot;&quot;/&gt;&lt;property id=&quot;20307&quot; value=&quot;261&quot;/&gt;&lt;/object&gt;&lt;object type=&quot;3&quot; unique_id=&quot;19286&quot;&gt;&lt;property id=&quot;20148&quot; value=&quot;5&quot;/&gt;&lt;property id=&quot;20300&quot; value=&quot;Slide 4 - &amp;quot;Data Source for Study&amp;quot;&quot;/&gt;&lt;property id=&quot;20307&quot; value=&quot;262&quot;/&gt;&lt;/object&gt;&lt;object type=&quot;3&quot; unique_id=&quot;19287&quot;&gt;&lt;property id=&quot;20148&quot; value=&quot;5&quot;/&gt;&lt;property id=&quot;20300&quot; value=&quot;Slide 5 - &amp;quot;Contents of NY Resident Exit Survey&amp;quot;&quot;/&gt;&lt;property id=&quot;20307&quot; value=&quot;263&quot;/&gt;&lt;/object&gt;&lt;object type=&quot;3&quot; unique_id=&quot;19288&quot;&gt;&lt;property id=&quot;20148&quot; value=&quot;5&quot;/&gt;&lt;property id=&quot;20300&quot; value=&quot;Slide 6 - &amp;quot;Job Market Experiences  Measured by Five Dimensions&amp;quot;&quot;/&gt;&lt;property id=&quot;20307&quot; value=&quot;265&quot;/&gt;&lt;/object&gt;&lt;object type=&quot;3&quot; unique_id=&quot;19289&quot;&gt;&lt;property id=&quot;20148&quot; value=&quot;5&quot;/&gt;&lt;property id=&quot;20300&quot; value=&quot;Slide 7 - &amp;quot;Job Market Experiences  Measured by Five Dimensions&amp;quot;&quot;/&gt;&lt;property id=&quot;20307&quot; value=&quot;266&quot;/&gt;&lt;/object&gt;&lt;object type=&quot;3&quot; unique_id=&quot;19290&quot;&gt;&lt;property id=&quot;20148&quot; value=&quot;5&quot;/&gt;&lt;property id=&quot;20300&quot; value=&quot;Slide 8 - &amp;quot;Methods&amp;quot;&quot;/&gt;&lt;property id=&quot;20307&quot; value=&quot;272&quot;/&gt;&lt;/object&gt;&lt;object type=&quot;3&quot; unique_id=&quot;19291&quot;&gt;&lt;property id=&quot;20148&quot; value=&quot;5&quot;/&gt;&lt;property id=&quot;20300&quot; value=&quot;Slide 9 - &amp;quot;Explanatory Variables Included in Models &amp;quot;&quot;/&gt;&lt;property id=&quot;20307&quot; value=&quot;269&quot;/&gt;&lt;/object&gt;&lt;object type=&quot;3&quot; unique_id=&quot;19292&quot;&gt;&lt;property id=&quot;20148&quot; value=&quot;5&quot;/&gt;&lt;property id=&quot;20300&quot; value=&quot;Slide 10 - &amp;quot;Control Variables&amp;quot;&quot;/&gt;&lt;property id=&quot;20307&quot; value=&quot;273&quot;/&gt;&lt;/object&gt;&lt;object type=&quot;3&quot; unique_id=&quot;19293&quot;&gt;&lt;property id=&quot;20148&quot; value=&quot;5&quot;/&gt;&lt;property id=&quot;20300&quot; value=&quot;Slide 11 - &amp;quot;Results from Job Market Experience Regression Models&amp;quot;&quot;/&gt;&lt;property id=&quot;20307&quot; value=&quot;270&quot;/&gt;&lt;/object&gt;&lt;object type=&quot;3&quot; unique_id=&quot;19294&quot;&gt;&lt;property id=&quot;20148&quot; value=&quot;5&quot;/&gt;&lt;property id=&quot;20300&quot; value=&quot;Slide 12 - &amp;quot;Results from Job Market Experience Regression Models (interaction effects)&amp;quot;&quot;/&gt;&lt;property id=&quot;20307&quot; value=&quot;271&quot;/&gt;&lt;/object&gt;&lt;object type=&quot;3&quot; unique_id=&quot;19295&quot;&gt;&lt;property id=&quot;20148&quot; value=&quot;5&quot;/&gt;&lt;property id=&quot;20300&quot; value=&quot;Slide 13 - &amp;quot;Key Findings and Implications&amp;quot;&quot;/&gt;&lt;property id=&quot;20307&quot; value=&quot;264&quot;/&gt;&lt;/object&gt;&lt;object type=&quot;3&quot; unique_id=&quot;19296&quot;&gt;&lt;property id=&quot;20148&quot; value=&quot;5&quot;/&gt;&lt;property id=&quot;20300&quot; value=&quot;Slide 15 - &amp;quot;Questions?&amp;quot;&quot;/&gt;&lt;property id=&quot;20307&quot; value=&quot;260&quot;/&gt;&lt;/object&gt;&lt;object type=&quot;3&quot; unique_id=&quot;19313&quot;&gt;&lt;property id=&quot;20148&quot; value=&quot;5&quot;/&gt;&lt;property id=&quot;20300&quot; value=&quot;Slide 14 - &amp;quot;Implications&amp;quot;&quot;/&gt;&lt;property id=&quot;20307&quot; value=&quot;274&quot;/&gt;&lt;/object&gt;&lt;/object&gt;&lt;object type=&quot;8&quot; unique_id=&quot;19312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96B621A43DE04291570CB926790924" ma:contentTypeVersion="10" ma:contentTypeDescription="Create a new document." ma:contentTypeScope="" ma:versionID="a852e6d45256b6d6123e011ee7af3334">
  <xsd:schema xmlns:xsd="http://www.w3.org/2001/XMLSchema" xmlns:xs="http://www.w3.org/2001/XMLSchema" xmlns:p="http://schemas.microsoft.com/office/2006/metadata/properties" xmlns:ns2="23be176c-680f-456e-aa54-1e14a59f4929" targetNamespace="http://schemas.microsoft.com/office/2006/metadata/properties" ma:root="true" ma:fieldsID="5d0e431199d6823eac2455ccff90c21b" ns2:_="">
    <xsd:import namespace="23be176c-680f-456e-aa54-1e14a59f4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be176c-680f-456e-aa54-1e14a59f49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473767C-B40F-4771-B8E3-929D8570833D}"/>
</file>

<file path=customXml/itemProps2.xml><?xml version="1.0" encoding="utf-8"?>
<ds:datastoreItem xmlns:ds="http://schemas.openxmlformats.org/officeDocument/2006/customXml" ds:itemID="{A2A3D3C7-B1FE-46B0-8389-C1459FCEBAE5}"/>
</file>

<file path=customXml/itemProps3.xml><?xml version="1.0" encoding="utf-8"?>
<ds:datastoreItem xmlns:ds="http://schemas.openxmlformats.org/officeDocument/2006/customXml" ds:itemID="{28816A1E-5116-410F-ADA6-ECF6943E0095}"/>
</file>

<file path=docProps/app.xml><?xml version="1.0" encoding="utf-8"?>
<Properties xmlns="http://schemas.openxmlformats.org/officeDocument/2006/extended-properties" xmlns:vt="http://schemas.openxmlformats.org/officeDocument/2006/docPropsVTypes">
  <TotalTime>8673</TotalTime>
  <Words>848</Words>
  <Application>Microsoft Office PowerPoint</Application>
  <PresentationFormat>Widescreen</PresentationFormat>
  <Paragraphs>142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Courier New</vt:lpstr>
      <vt:lpstr>Open Sans</vt:lpstr>
      <vt:lpstr>Open Sans Semibold</vt:lpstr>
      <vt:lpstr>Office Theme</vt:lpstr>
      <vt:lpstr>Custom Design</vt:lpstr>
      <vt:lpstr>PowerPoint Presentation</vt:lpstr>
      <vt:lpstr>Overview</vt:lpstr>
      <vt:lpstr>Graduate Medical Education (GME) in New York</vt:lpstr>
      <vt:lpstr>Who Do We Survey?</vt:lpstr>
      <vt:lpstr>Exit Survey Administration</vt:lpstr>
      <vt:lpstr>What Do We Ask?</vt:lpstr>
      <vt:lpstr>Response Rate by Year</vt:lpstr>
      <vt:lpstr>What Does the Survey Tell Us?</vt:lpstr>
      <vt:lpstr>Gender and Racial/Ethnic Diversity in GME</vt:lpstr>
      <vt:lpstr>Monitoring Trends in GME</vt:lpstr>
      <vt:lpstr>The Exit Survey Can Also Address Current Issues</vt:lpstr>
      <vt:lpstr>How Do We Share Information From the Survey?</vt:lpstr>
      <vt:lpstr>PowerPoint Presentation</vt:lpstr>
      <vt:lpstr>Health Workforce Planning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Leanne Keough</dc:creator>
  <cp:lastModifiedBy>David Armstrong</cp:lastModifiedBy>
  <cp:revision>274</cp:revision>
  <cp:lastPrinted>2019-04-19T15:27:48Z</cp:lastPrinted>
  <dcterms:created xsi:type="dcterms:W3CDTF">2015-04-10T21:41:19Z</dcterms:created>
  <dcterms:modified xsi:type="dcterms:W3CDTF">2021-10-08T18:24:51Z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0x010100D696B621A43DE04291570CB926790924</vt:lpwstr>
  </property>
</Properties>
</file>