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5" r:id="rId1"/>
  </p:sldMasterIdLst>
  <p:notesMasterIdLst>
    <p:notesMasterId r:id="rId28"/>
  </p:notesMasterIdLst>
  <p:sldIdLst>
    <p:sldId id="256" r:id="rId2"/>
    <p:sldId id="2370" r:id="rId3"/>
    <p:sldId id="2843" r:id="rId4"/>
    <p:sldId id="2371" r:id="rId5"/>
    <p:sldId id="2820" r:id="rId6"/>
    <p:sldId id="2835" r:id="rId7"/>
    <p:sldId id="2823" r:id="rId8"/>
    <p:sldId id="2831" r:id="rId9"/>
    <p:sldId id="2372" r:id="rId10"/>
    <p:sldId id="2834" r:id="rId11"/>
    <p:sldId id="260" r:id="rId12"/>
    <p:sldId id="258" r:id="rId13"/>
    <p:sldId id="263" r:id="rId14"/>
    <p:sldId id="2836" r:id="rId15"/>
    <p:sldId id="2838" r:id="rId16"/>
    <p:sldId id="2837" r:id="rId17"/>
    <p:sldId id="268" r:id="rId18"/>
    <p:sldId id="265" r:id="rId19"/>
    <p:sldId id="2839" r:id="rId20"/>
    <p:sldId id="266" r:id="rId21"/>
    <p:sldId id="2840" r:id="rId22"/>
    <p:sldId id="2841" r:id="rId23"/>
    <p:sldId id="2844" r:id="rId24"/>
    <p:sldId id="267" r:id="rId25"/>
    <p:sldId id="2842" r:id="rId26"/>
    <p:sldId id="26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C48B30-3D0A-6349-81FA-333E38990734}" v="2" dt="2021-01-21T13:28:27.0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82"/>
    <p:restoredTop sz="94718"/>
  </p:normalViewPr>
  <p:slideViewPr>
    <p:cSldViewPr snapToGrid="0" snapToObjects="1">
      <p:cViewPr varScale="1">
        <p:scale>
          <a:sx n="112" d="100"/>
          <a:sy n="112" d="100"/>
        </p:scale>
        <p:origin x="3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rano, Jonathan" userId="43564928-3aee-4cc3-bf4b-2b4176e155f7" providerId="ADAL" clId="{E3C48B30-3D0A-6349-81FA-333E38990734}"/>
    <pc:docChg chg="undo custSel addSld delSld modSld sldOrd">
      <pc:chgData name="Serrano, Jonathan" userId="43564928-3aee-4cc3-bf4b-2b4176e155f7" providerId="ADAL" clId="{E3C48B30-3D0A-6349-81FA-333E38990734}" dt="2021-01-21T13:28:27.069" v="3"/>
      <pc:docMkLst>
        <pc:docMk/>
      </pc:docMkLst>
      <pc:sldChg chg="ord">
        <pc:chgData name="Serrano, Jonathan" userId="43564928-3aee-4cc3-bf4b-2b4176e155f7" providerId="ADAL" clId="{E3C48B30-3D0A-6349-81FA-333E38990734}" dt="2021-01-21T13:28:25.891" v="2" actId="20578"/>
        <pc:sldMkLst>
          <pc:docMk/>
          <pc:sldMk cId="1028249985" sldId="256"/>
        </pc:sldMkLst>
      </pc:sldChg>
      <pc:sldChg chg="add del">
        <pc:chgData name="Serrano, Jonathan" userId="43564928-3aee-4cc3-bf4b-2b4176e155f7" providerId="ADAL" clId="{E3C48B30-3D0A-6349-81FA-333E38990734}" dt="2021-01-21T13:28:27.069" v="3"/>
        <pc:sldMkLst>
          <pc:docMk/>
          <pc:sldMk cId="2035575374" sldId="262"/>
        </pc:sldMkLst>
      </pc:sldChg>
      <pc:sldChg chg="add del">
        <pc:chgData name="Serrano, Jonathan" userId="43564928-3aee-4cc3-bf4b-2b4176e155f7" providerId="ADAL" clId="{E3C48B30-3D0A-6349-81FA-333E38990734}" dt="2021-01-21T13:28:27.069" v="3"/>
        <pc:sldMkLst>
          <pc:docMk/>
          <pc:sldMk cId="988607401" sldId="2845"/>
        </pc:sldMkLst>
      </pc:sldChg>
      <pc:sldChg chg="add del">
        <pc:chgData name="Serrano, Jonathan" userId="43564928-3aee-4cc3-bf4b-2b4176e155f7" providerId="ADAL" clId="{E3C48B30-3D0A-6349-81FA-333E38990734}" dt="2021-01-21T13:28:27.069" v="3"/>
        <pc:sldMkLst>
          <pc:docMk/>
          <pc:sldMk cId="4290539438" sldId="284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davidauerbach/Dropbox/Dave/2019%20research%20topics/Jean%20Moore%20HRSA%20proj/Minority%20project/Minority%20comparison.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auerbach/Documents/2019%20research%20topics/Jean%20Moore%20HRSA%20proj/Minority%20comparison.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Sample sizes (unweighted)</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totals!$B$12</c:f>
              <c:strCache>
                <c:ptCount val="1"/>
                <c:pt idx="0">
                  <c:v>Non-NPs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totals!$C$11:$D$11</c:f>
              <c:strCache>
                <c:ptCount val="2"/>
                <c:pt idx="0">
                  <c:v>ACS</c:v>
                </c:pt>
                <c:pt idx="1">
                  <c:v>NSSRN</c:v>
                </c:pt>
              </c:strCache>
            </c:strRef>
          </c:cat>
          <c:val>
            <c:numRef>
              <c:f>totals!$C$12:$D$12</c:f>
              <c:numCache>
                <c:formatCode>#,##0</c:formatCode>
                <c:ptCount val="2"/>
                <c:pt idx="0">
                  <c:v>77837</c:v>
                </c:pt>
                <c:pt idx="1">
                  <c:v>28489</c:v>
                </c:pt>
              </c:numCache>
            </c:numRef>
          </c:val>
          <c:extLst>
            <c:ext xmlns:c16="http://schemas.microsoft.com/office/drawing/2014/chart" uri="{C3380CC4-5D6E-409C-BE32-E72D297353CC}">
              <c16:uniqueId val="{00000000-9365-B347-9A8F-7E2DB032BF81}"/>
            </c:ext>
          </c:extLst>
        </c:ser>
        <c:ser>
          <c:idx val="1"/>
          <c:order val="1"/>
          <c:tx>
            <c:strRef>
              <c:f>totals!$B$13</c:f>
              <c:strCache>
                <c:ptCount val="1"/>
                <c:pt idx="0">
                  <c:v>NPs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totals!$C$11:$D$11</c:f>
              <c:strCache>
                <c:ptCount val="2"/>
                <c:pt idx="0">
                  <c:v>ACS</c:v>
                </c:pt>
                <c:pt idx="1">
                  <c:v>NSSRN</c:v>
                </c:pt>
              </c:strCache>
            </c:strRef>
          </c:cat>
          <c:val>
            <c:numRef>
              <c:f>totals!$C$13:$D$13</c:f>
              <c:numCache>
                <c:formatCode>#,##0</c:formatCode>
                <c:ptCount val="2"/>
                <c:pt idx="0">
                  <c:v>4468</c:v>
                </c:pt>
                <c:pt idx="1">
                  <c:v>21784</c:v>
                </c:pt>
              </c:numCache>
            </c:numRef>
          </c:val>
          <c:extLst>
            <c:ext xmlns:c16="http://schemas.microsoft.com/office/drawing/2014/chart" uri="{C3380CC4-5D6E-409C-BE32-E72D297353CC}">
              <c16:uniqueId val="{00000001-9365-B347-9A8F-7E2DB032BF81}"/>
            </c:ext>
          </c:extLst>
        </c:ser>
        <c:dLbls>
          <c:dLblPos val="outEnd"/>
          <c:showLegendKey val="0"/>
          <c:showVal val="1"/>
          <c:showCatName val="0"/>
          <c:showSerName val="0"/>
          <c:showPercent val="0"/>
          <c:showBubbleSize val="0"/>
        </c:dLbls>
        <c:gapWidth val="219"/>
        <c:overlap val="-27"/>
        <c:axId val="590544031"/>
        <c:axId val="590545663"/>
      </c:barChart>
      <c:catAx>
        <c:axId val="5905440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90545663"/>
        <c:crosses val="autoZero"/>
        <c:auto val="1"/>
        <c:lblAlgn val="ctr"/>
        <c:lblOffset val="100"/>
        <c:noMultiLvlLbl val="0"/>
      </c:catAx>
      <c:valAx>
        <c:axId val="5905456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905440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Weighted workforce sizes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totals!$B$18</c:f>
              <c:strCache>
                <c:ptCount val="1"/>
                <c:pt idx="0">
                  <c:v>Non-NPs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totals!$C$17:$D$17</c:f>
              <c:strCache>
                <c:ptCount val="2"/>
                <c:pt idx="0">
                  <c:v>ACS</c:v>
                </c:pt>
                <c:pt idx="1">
                  <c:v>NSSRN</c:v>
                </c:pt>
              </c:strCache>
            </c:strRef>
          </c:cat>
          <c:val>
            <c:numRef>
              <c:f>totals!$C$18:$D$18</c:f>
              <c:numCache>
                <c:formatCode>#,##0</c:formatCode>
                <c:ptCount val="2"/>
                <c:pt idx="0">
                  <c:v>3107636</c:v>
                </c:pt>
                <c:pt idx="1">
                  <c:v>2937198.6</c:v>
                </c:pt>
              </c:numCache>
            </c:numRef>
          </c:val>
          <c:extLst>
            <c:ext xmlns:c16="http://schemas.microsoft.com/office/drawing/2014/chart" uri="{C3380CC4-5D6E-409C-BE32-E72D297353CC}">
              <c16:uniqueId val="{00000000-47AC-B84A-B356-419EC270F87C}"/>
            </c:ext>
          </c:extLst>
        </c:ser>
        <c:ser>
          <c:idx val="1"/>
          <c:order val="1"/>
          <c:tx>
            <c:strRef>
              <c:f>totals!$B$19</c:f>
              <c:strCache>
                <c:ptCount val="1"/>
                <c:pt idx="0">
                  <c:v>NPs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totals!$C$17:$D$17</c:f>
              <c:strCache>
                <c:ptCount val="2"/>
                <c:pt idx="0">
                  <c:v>ACS</c:v>
                </c:pt>
                <c:pt idx="1">
                  <c:v>NSSRN</c:v>
                </c:pt>
              </c:strCache>
            </c:strRef>
          </c:cat>
          <c:val>
            <c:numRef>
              <c:f>totals!$C$19:$D$19</c:f>
              <c:numCache>
                <c:formatCode>#,##0</c:formatCode>
                <c:ptCount val="2"/>
                <c:pt idx="0">
                  <c:v>196295.92</c:v>
                </c:pt>
                <c:pt idx="1">
                  <c:v>212777.26</c:v>
                </c:pt>
              </c:numCache>
            </c:numRef>
          </c:val>
          <c:extLst>
            <c:ext xmlns:c16="http://schemas.microsoft.com/office/drawing/2014/chart" uri="{C3380CC4-5D6E-409C-BE32-E72D297353CC}">
              <c16:uniqueId val="{00000001-47AC-B84A-B356-419EC270F87C}"/>
            </c:ext>
          </c:extLst>
        </c:ser>
        <c:dLbls>
          <c:dLblPos val="outEnd"/>
          <c:showLegendKey val="0"/>
          <c:showVal val="1"/>
          <c:showCatName val="0"/>
          <c:showSerName val="0"/>
          <c:showPercent val="0"/>
          <c:showBubbleSize val="0"/>
        </c:dLbls>
        <c:gapWidth val="219"/>
        <c:overlap val="-27"/>
        <c:axId val="545287615"/>
        <c:axId val="590911151"/>
      </c:barChart>
      <c:catAx>
        <c:axId val="545287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90911151"/>
        <c:crosses val="autoZero"/>
        <c:auto val="1"/>
        <c:lblAlgn val="ctr"/>
        <c:lblOffset val="100"/>
        <c:noMultiLvlLbl val="0"/>
      </c:catAx>
      <c:valAx>
        <c:axId val="5909111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452876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 w se'!$I$2</c:f>
              <c:strCache>
                <c:ptCount val="1"/>
                <c:pt idx="0">
                  <c:v>ACS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'overall w se'!$M$7</c:f>
                <c:numCache>
                  <c:formatCode>General</c:formatCode>
                  <c:ptCount val="1"/>
                  <c:pt idx="0">
                    <c:v>3.4546495647784399E-3</c:v>
                  </c:pt>
                </c:numCache>
              </c:numRef>
            </c:plus>
            <c:minus>
              <c:numRef>
                <c:f>'overall w se'!$M$7</c:f>
                <c:numCache>
                  <c:formatCode>General</c:formatCode>
                  <c:ptCount val="1"/>
                  <c:pt idx="0">
                    <c:v>3.4546495647784399E-3</c:v>
                  </c:pt>
                </c:numCache>
              </c:numRef>
            </c:minus>
            <c:spPr>
              <a:noFill/>
              <a:ln w="9525" cap="flat" cmpd="sng" algn="ctr">
                <a:solidFill>
                  <a:schemeClr val="tx1">
                    <a:lumMod val="65000"/>
                    <a:lumOff val="35000"/>
                  </a:schemeClr>
                </a:solidFill>
                <a:round/>
              </a:ln>
              <a:effectLst/>
            </c:spPr>
          </c:errBars>
          <c:cat>
            <c:strRef>
              <c:f>'overall w se'!$H$3:$H$6</c:f>
              <c:strCache>
                <c:ptCount val="4"/>
                <c:pt idx="0">
                  <c:v>Black/African American</c:v>
                </c:pt>
                <c:pt idx="1">
                  <c:v>Hispanic</c:v>
                </c:pt>
                <c:pt idx="2">
                  <c:v>Asian/PI</c:v>
                </c:pt>
                <c:pt idx="3">
                  <c:v>Other</c:v>
                </c:pt>
              </c:strCache>
            </c:strRef>
          </c:cat>
          <c:val>
            <c:numRef>
              <c:f>'overall w se'!$I$3:$I$6</c:f>
              <c:numCache>
                <c:formatCode>0.0%</c:formatCode>
                <c:ptCount val="4"/>
                <c:pt idx="0">
                  <c:v>0.11626839613244992</c:v>
                </c:pt>
                <c:pt idx="1">
                  <c:v>7.3283110927480244E-2</c:v>
                </c:pt>
                <c:pt idx="2">
                  <c:v>9.3654354332683404E-2</c:v>
                </c:pt>
                <c:pt idx="3">
                  <c:v>2.4636653498949234E-2</c:v>
                </c:pt>
              </c:numCache>
            </c:numRef>
          </c:val>
          <c:extLst>
            <c:ext xmlns:c16="http://schemas.microsoft.com/office/drawing/2014/chart" uri="{C3380CC4-5D6E-409C-BE32-E72D297353CC}">
              <c16:uniqueId val="{00000000-D41E-184F-8F1D-83EA2337C5E4}"/>
            </c:ext>
          </c:extLst>
        </c:ser>
        <c:ser>
          <c:idx val="1"/>
          <c:order val="1"/>
          <c:tx>
            <c:strRef>
              <c:f>'overall w se'!$J$2</c:f>
              <c:strCache>
                <c:ptCount val="1"/>
                <c:pt idx="0">
                  <c:v>NSSRN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'overall w se'!$Q$7</c:f>
                <c:numCache>
                  <c:formatCode>General</c:formatCode>
                  <c:ptCount val="1"/>
                  <c:pt idx="0">
                    <c:v>4.2139999999999999E-3</c:v>
                  </c:pt>
                </c:numCache>
              </c:numRef>
            </c:plus>
            <c:minus>
              <c:numRef>
                <c:f>'overall w se'!$Q$7</c:f>
                <c:numCache>
                  <c:formatCode>General</c:formatCode>
                  <c:ptCount val="1"/>
                  <c:pt idx="0">
                    <c:v>4.2139999999999999E-3</c:v>
                  </c:pt>
                </c:numCache>
              </c:numRef>
            </c:minus>
            <c:spPr>
              <a:noFill/>
              <a:ln w="9525" cap="flat" cmpd="sng" algn="ctr">
                <a:solidFill>
                  <a:schemeClr val="tx1">
                    <a:lumMod val="65000"/>
                    <a:lumOff val="35000"/>
                  </a:schemeClr>
                </a:solidFill>
                <a:round/>
              </a:ln>
              <a:effectLst/>
            </c:spPr>
          </c:errBars>
          <c:cat>
            <c:strRef>
              <c:f>'overall w se'!$H$3:$H$6</c:f>
              <c:strCache>
                <c:ptCount val="4"/>
                <c:pt idx="0">
                  <c:v>Black/African American</c:v>
                </c:pt>
                <c:pt idx="1">
                  <c:v>Hispanic</c:v>
                </c:pt>
                <c:pt idx="2">
                  <c:v>Asian/PI</c:v>
                </c:pt>
                <c:pt idx="3">
                  <c:v>Other</c:v>
                </c:pt>
              </c:strCache>
            </c:strRef>
          </c:cat>
          <c:val>
            <c:numRef>
              <c:f>'overall w se'!$J$3:$J$6</c:f>
              <c:numCache>
                <c:formatCode>0.0%</c:formatCode>
                <c:ptCount val="4"/>
                <c:pt idx="0">
                  <c:v>8.2322897743448475E-2</c:v>
                </c:pt>
                <c:pt idx="1">
                  <c:v>0.1106341600462427</c:v>
                </c:pt>
                <c:pt idx="2">
                  <c:v>6.1152487271374838E-2</c:v>
                </c:pt>
                <c:pt idx="3">
                  <c:v>3.0155298317246917E-2</c:v>
                </c:pt>
              </c:numCache>
            </c:numRef>
          </c:val>
          <c:extLst>
            <c:ext xmlns:c16="http://schemas.microsoft.com/office/drawing/2014/chart" uri="{C3380CC4-5D6E-409C-BE32-E72D297353CC}">
              <c16:uniqueId val="{00000001-D41E-184F-8F1D-83EA2337C5E4}"/>
            </c:ext>
          </c:extLst>
        </c:ser>
        <c:dLbls>
          <c:dLblPos val="outEnd"/>
          <c:showLegendKey val="0"/>
          <c:showVal val="1"/>
          <c:showCatName val="0"/>
          <c:showSerName val="0"/>
          <c:showPercent val="0"/>
          <c:showBubbleSize val="0"/>
        </c:dLbls>
        <c:gapWidth val="233"/>
        <c:overlap val="-27"/>
        <c:axId val="866815871"/>
        <c:axId val="888028447"/>
      </c:barChart>
      <c:catAx>
        <c:axId val="866815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88028447"/>
        <c:crosses val="autoZero"/>
        <c:auto val="1"/>
        <c:lblAlgn val="ctr"/>
        <c:lblOffset val="100"/>
        <c:noMultiLvlLbl val="0"/>
      </c:catAx>
      <c:valAx>
        <c:axId val="888028447"/>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668158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 w se'!$I$2</c:f>
              <c:strCache>
                <c:ptCount val="1"/>
                <c:pt idx="0">
                  <c:v>ACS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'overall w se'!$M$13</c:f>
                <c:numCache>
                  <c:formatCode>General</c:formatCode>
                  <c:ptCount val="1"/>
                  <c:pt idx="0">
                    <c:v>1.1670594171954103E-2</c:v>
                  </c:pt>
                </c:numCache>
              </c:numRef>
            </c:plus>
            <c:minus>
              <c:numRef>
                <c:f>'overall w se'!$M$13</c:f>
                <c:numCache>
                  <c:formatCode>General</c:formatCode>
                  <c:ptCount val="1"/>
                  <c:pt idx="0">
                    <c:v>1.1670594171954103E-2</c:v>
                  </c:pt>
                </c:numCache>
              </c:numRef>
            </c:minus>
            <c:spPr>
              <a:noFill/>
              <a:ln w="9525" cap="flat" cmpd="sng" algn="ctr">
                <a:solidFill>
                  <a:schemeClr val="tx1">
                    <a:lumMod val="65000"/>
                    <a:lumOff val="35000"/>
                  </a:schemeClr>
                </a:solidFill>
                <a:round/>
              </a:ln>
              <a:effectLst/>
            </c:spPr>
          </c:errBars>
          <c:cat>
            <c:strRef>
              <c:f>'overall w se'!$H$9:$H$12</c:f>
              <c:strCache>
                <c:ptCount val="4"/>
                <c:pt idx="0">
                  <c:v>Black/African American</c:v>
                </c:pt>
                <c:pt idx="1">
                  <c:v>Hispanic</c:v>
                </c:pt>
                <c:pt idx="2">
                  <c:v>Asian/PI</c:v>
                </c:pt>
                <c:pt idx="3">
                  <c:v>Other</c:v>
                </c:pt>
              </c:strCache>
            </c:strRef>
          </c:cat>
          <c:val>
            <c:numRef>
              <c:f>'overall w se'!$I$9:$I$12</c:f>
              <c:numCache>
                <c:formatCode>0.0%</c:formatCode>
                <c:ptCount val="4"/>
                <c:pt idx="0">
                  <c:v>7.8533411356681515E-2</c:v>
                </c:pt>
                <c:pt idx="1">
                  <c:v>4.9645384290100646E-2</c:v>
                </c:pt>
                <c:pt idx="2">
                  <c:v>6.6635050288927911E-2</c:v>
                </c:pt>
                <c:pt idx="3">
                  <c:v>1.8674227053878101E-2</c:v>
                </c:pt>
              </c:numCache>
            </c:numRef>
          </c:val>
          <c:extLst>
            <c:ext xmlns:c16="http://schemas.microsoft.com/office/drawing/2014/chart" uri="{C3380CC4-5D6E-409C-BE32-E72D297353CC}">
              <c16:uniqueId val="{00000000-D384-E44F-A4E2-0010F57AACF5}"/>
            </c:ext>
          </c:extLst>
        </c:ser>
        <c:ser>
          <c:idx val="1"/>
          <c:order val="1"/>
          <c:tx>
            <c:strRef>
              <c:f>'overall w se'!$J$2</c:f>
              <c:strCache>
                <c:ptCount val="1"/>
                <c:pt idx="0">
                  <c:v>NSSRN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'overall w se'!$Q$13</c:f>
                <c:numCache>
                  <c:formatCode>General</c:formatCode>
                  <c:ptCount val="1"/>
                  <c:pt idx="0">
                    <c:v>5.0469999999999994E-3</c:v>
                  </c:pt>
                </c:numCache>
              </c:numRef>
            </c:plus>
            <c:minus>
              <c:numRef>
                <c:f>'overall w se'!$Q$13</c:f>
                <c:numCache>
                  <c:formatCode>General</c:formatCode>
                  <c:ptCount val="1"/>
                  <c:pt idx="0">
                    <c:v>5.0469999999999994E-3</c:v>
                  </c:pt>
                </c:numCache>
              </c:numRef>
            </c:minus>
            <c:spPr>
              <a:noFill/>
              <a:ln w="9525" cap="flat" cmpd="sng" algn="ctr">
                <a:solidFill>
                  <a:schemeClr val="tx1">
                    <a:lumMod val="65000"/>
                    <a:lumOff val="35000"/>
                  </a:schemeClr>
                </a:solidFill>
                <a:round/>
              </a:ln>
              <a:effectLst/>
            </c:spPr>
          </c:errBars>
          <c:cat>
            <c:strRef>
              <c:f>'overall w se'!$H$9:$H$12</c:f>
              <c:strCache>
                <c:ptCount val="4"/>
                <c:pt idx="0">
                  <c:v>Black/African American</c:v>
                </c:pt>
                <c:pt idx="1">
                  <c:v>Hispanic</c:v>
                </c:pt>
                <c:pt idx="2">
                  <c:v>Asian/PI</c:v>
                </c:pt>
                <c:pt idx="3">
                  <c:v>Other</c:v>
                </c:pt>
              </c:strCache>
            </c:strRef>
          </c:cat>
          <c:val>
            <c:numRef>
              <c:f>'overall w se'!$J$9:$J$12</c:f>
              <c:numCache>
                <c:formatCode>0.0%</c:formatCode>
                <c:ptCount val="4"/>
                <c:pt idx="0">
                  <c:v>8.0588732829033519E-2</c:v>
                </c:pt>
                <c:pt idx="1">
                  <c:v>9.3647975911787154E-2</c:v>
                </c:pt>
                <c:pt idx="2">
                  <c:v>4.8094612439863932E-2</c:v>
                </c:pt>
                <c:pt idx="3">
                  <c:v>3.2275972080719917E-2</c:v>
                </c:pt>
              </c:numCache>
            </c:numRef>
          </c:val>
          <c:extLst>
            <c:ext xmlns:c16="http://schemas.microsoft.com/office/drawing/2014/chart" uri="{C3380CC4-5D6E-409C-BE32-E72D297353CC}">
              <c16:uniqueId val="{00000001-D384-E44F-A4E2-0010F57AACF5}"/>
            </c:ext>
          </c:extLst>
        </c:ser>
        <c:dLbls>
          <c:dLblPos val="outEnd"/>
          <c:showLegendKey val="0"/>
          <c:showVal val="1"/>
          <c:showCatName val="0"/>
          <c:showSerName val="0"/>
          <c:showPercent val="0"/>
          <c:showBubbleSize val="0"/>
        </c:dLbls>
        <c:gapWidth val="219"/>
        <c:overlap val="-27"/>
        <c:axId val="852092351"/>
        <c:axId val="851742959"/>
      </c:barChart>
      <c:catAx>
        <c:axId val="852092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51742959"/>
        <c:crosses val="autoZero"/>
        <c:auto val="1"/>
        <c:lblAlgn val="ctr"/>
        <c:lblOffset val="100"/>
        <c:noMultiLvlLbl val="0"/>
      </c:catAx>
      <c:valAx>
        <c:axId val="85174295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520923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hisp_state!$Y$2</c:f>
              <c:strCache>
                <c:ptCount val="1"/>
                <c:pt idx="0">
                  <c:v>ACS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hisp_state!$T$3:$T$12</c:f>
              <c:strCache>
                <c:ptCount val="10"/>
                <c:pt idx="0">
                  <c:v>CA</c:v>
                </c:pt>
                <c:pt idx="1">
                  <c:v>TX</c:v>
                </c:pt>
                <c:pt idx="2">
                  <c:v>FL</c:v>
                </c:pt>
                <c:pt idx="3">
                  <c:v>NY</c:v>
                </c:pt>
                <c:pt idx="4">
                  <c:v>PA</c:v>
                </c:pt>
                <c:pt idx="5">
                  <c:v>OH</c:v>
                </c:pt>
                <c:pt idx="6">
                  <c:v>IL</c:v>
                </c:pt>
                <c:pt idx="7">
                  <c:v>NC</c:v>
                </c:pt>
                <c:pt idx="8">
                  <c:v>MI</c:v>
                </c:pt>
                <c:pt idx="9">
                  <c:v>GA</c:v>
                </c:pt>
              </c:strCache>
            </c:strRef>
          </c:cat>
          <c:val>
            <c:numRef>
              <c:f>hisp_state!$Y$3:$Y$12</c:f>
              <c:numCache>
                <c:formatCode>0.0%</c:formatCode>
                <c:ptCount val="10"/>
                <c:pt idx="0">
                  <c:v>0.14447858653632317</c:v>
                </c:pt>
                <c:pt idx="1">
                  <c:v>0.19586353214958788</c:v>
                </c:pt>
                <c:pt idx="2">
                  <c:v>0.16357627337925121</c:v>
                </c:pt>
                <c:pt idx="3">
                  <c:v>6.9165108305091927E-2</c:v>
                </c:pt>
                <c:pt idx="4">
                  <c:v>2.0902661004861389E-2</c:v>
                </c:pt>
                <c:pt idx="5">
                  <c:v>2.2555745784551589E-2</c:v>
                </c:pt>
                <c:pt idx="6">
                  <c:v>5.8812027521239131E-2</c:v>
                </c:pt>
                <c:pt idx="7">
                  <c:v>2.3019012701941954E-2</c:v>
                </c:pt>
                <c:pt idx="8">
                  <c:v>2.163998595569791E-2</c:v>
                </c:pt>
                <c:pt idx="9">
                  <c:v>2.5944047652153097E-2</c:v>
                </c:pt>
              </c:numCache>
            </c:numRef>
          </c:val>
          <c:extLst>
            <c:ext xmlns:c16="http://schemas.microsoft.com/office/drawing/2014/chart" uri="{C3380CC4-5D6E-409C-BE32-E72D297353CC}">
              <c16:uniqueId val="{00000000-B397-F849-BF56-6480F5CEA476}"/>
            </c:ext>
          </c:extLst>
        </c:ser>
        <c:ser>
          <c:idx val="1"/>
          <c:order val="1"/>
          <c:tx>
            <c:strRef>
              <c:f>hisp_state!$Z$2</c:f>
              <c:strCache>
                <c:ptCount val="1"/>
                <c:pt idx="0">
                  <c:v>NSSRN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hisp_state!$T$3:$T$12</c:f>
              <c:strCache>
                <c:ptCount val="10"/>
                <c:pt idx="0">
                  <c:v>CA</c:v>
                </c:pt>
                <c:pt idx="1">
                  <c:v>TX</c:v>
                </c:pt>
                <c:pt idx="2">
                  <c:v>FL</c:v>
                </c:pt>
                <c:pt idx="3">
                  <c:v>NY</c:v>
                </c:pt>
                <c:pt idx="4">
                  <c:v>PA</c:v>
                </c:pt>
                <c:pt idx="5">
                  <c:v>OH</c:v>
                </c:pt>
                <c:pt idx="6">
                  <c:v>IL</c:v>
                </c:pt>
                <c:pt idx="7">
                  <c:v>NC</c:v>
                </c:pt>
                <c:pt idx="8">
                  <c:v>MI</c:v>
                </c:pt>
                <c:pt idx="9">
                  <c:v>GA</c:v>
                </c:pt>
              </c:strCache>
            </c:strRef>
          </c:cat>
          <c:val>
            <c:numRef>
              <c:f>hisp_state!$Z$3:$Z$12</c:f>
              <c:numCache>
                <c:formatCode>0.0%</c:formatCode>
                <c:ptCount val="10"/>
                <c:pt idx="0">
                  <c:v>0.24832919077178009</c:v>
                </c:pt>
                <c:pt idx="1">
                  <c:v>0.29527994955038306</c:v>
                </c:pt>
                <c:pt idx="2">
                  <c:v>0.231373493238786</c:v>
                </c:pt>
                <c:pt idx="3">
                  <c:v>0.10952525517336856</c:v>
                </c:pt>
                <c:pt idx="4">
                  <c:v>4.5119318767031145E-2</c:v>
                </c:pt>
                <c:pt idx="5">
                  <c:v>1.6584900853927227E-2</c:v>
                </c:pt>
                <c:pt idx="6">
                  <c:v>0.1192729429774206</c:v>
                </c:pt>
                <c:pt idx="7">
                  <c:v>5.9932162713926908E-2</c:v>
                </c:pt>
                <c:pt idx="8">
                  <c:v>5.7607649484416386E-2</c:v>
                </c:pt>
                <c:pt idx="9">
                  <c:v>5.8867070671091384E-2</c:v>
                </c:pt>
              </c:numCache>
            </c:numRef>
          </c:val>
          <c:extLst>
            <c:ext xmlns:c16="http://schemas.microsoft.com/office/drawing/2014/chart" uri="{C3380CC4-5D6E-409C-BE32-E72D297353CC}">
              <c16:uniqueId val="{00000001-B397-F849-BF56-6480F5CEA476}"/>
            </c:ext>
          </c:extLst>
        </c:ser>
        <c:dLbls>
          <c:showLegendKey val="0"/>
          <c:showVal val="0"/>
          <c:showCatName val="0"/>
          <c:showSerName val="0"/>
          <c:showPercent val="0"/>
          <c:showBubbleSize val="0"/>
        </c:dLbls>
        <c:gapWidth val="219"/>
        <c:overlap val="-27"/>
        <c:axId val="2038486288"/>
        <c:axId val="2038487920"/>
      </c:barChart>
      <c:catAx>
        <c:axId val="203848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38487920"/>
        <c:crosses val="autoZero"/>
        <c:auto val="1"/>
        <c:lblAlgn val="ctr"/>
        <c:lblOffset val="100"/>
        <c:noMultiLvlLbl val="0"/>
      </c:catAx>
      <c:valAx>
        <c:axId val="2038487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3848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'hisp over time'!$F$2</c:f>
              <c:strCache>
                <c:ptCount val="1"/>
                <c:pt idx="0">
                  <c:v>ACS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'hisp over time'!$B$3:$B$13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'hisp over time'!$F$3:$F$13</c:f>
              <c:numCache>
                <c:formatCode>0.0%</c:formatCode>
                <c:ptCount val="11"/>
                <c:pt idx="0">
                  <c:v>4.6232761556066669E-2</c:v>
                </c:pt>
                <c:pt idx="1">
                  <c:v>4.6893319155831593E-2</c:v>
                </c:pt>
                <c:pt idx="2">
                  <c:v>5.3487206590965772E-2</c:v>
                </c:pt>
                <c:pt idx="3">
                  <c:v>5.5037527005945601E-2</c:v>
                </c:pt>
                <c:pt idx="4">
                  <c:v>5.9049108855239875E-2</c:v>
                </c:pt>
                <c:pt idx="5">
                  <c:v>5.6374288918539503E-2</c:v>
                </c:pt>
                <c:pt idx="6">
                  <c:v>6.6897366949593348E-2</c:v>
                </c:pt>
                <c:pt idx="7">
                  <c:v>6.7486020561414992E-2</c:v>
                </c:pt>
                <c:pt idx="8">
                  <c:v>7.100608291303552E-2</c:v>
                </c:pt>
                <c:pt idx="9">
                  <c:v>7.1605480103403535E-2</c:v>
                </c:pt>
                <c:pt idx="10">
                  <c:v>7.4915829485667648E-2</c:v>
                </c:pt>
              </c:numCache>
            </c:numRef>
          </c:val>
          <c:extLst>
            <c:ext xmlns:c16="http://schemas.microsoft.com/office/drawing/2014/chart" uri="{C3380CC4-5D6E-409C-BE32-E72D297353CC}">
              <c16:uniqueId val="{00000000-7D9D-3244-A950-1EC2356DDD13}"/>
            </c:ext>
          </c:extLst>
        </c:ser>
        <c:ser>
          <c:idx val="1"/>
          <c:order val="1"/>
          <c:tx>
            <c:strRef>
              <c:f>'hisp over time'!$G$2</c:f>
              <c:strCache>
                <c:ptCount val="1"/>
                <c:pt idx="0">
                  <c:v>NSSRN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'hisp over time'!$B$3:$B$13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'hisp over time'!$G$3:$G$13</c:f>
              <c:numCache>
                <c:formatCode>General</c:formatCode>
                <c:ptCount val="11"/>
                <c:pt idx="0" formatCode="0.0%">
                  <c:v>4.058756088886703E-2</c:v>
                </c:pt>
                <c:pt idx="10" formatCode="0.0%">
                  <c:v>0.1106341600462427</c:v>
                </c:pt>
              </c:numCache>
            </c:numRef>
          </c:val>
          <c:extLst>
            <c:ext xmlns:c16="http://schemas.microsoft.com/office/drawing/2014/chart" uri="{C3380CC4-5D6E-409C-BE32-E72D297353CC}">
              <c16:uniqueId val="{00000001-7D9D-3244-A950-1EC2356DDD13}"/>
            </c:ext>
          </c:extLst>
        </c:ser>
        <c:dLbls>
          <c:showLegendKey val="0"/>
          <c:showVal val="0"/>
          <c:showCatName val="0"/>
          <c:showSerName val="0"/>
          <c:showPercent val="0"/>
          <c:showBubbleSize val="0"/>
        </c:dLbls>
        <c:gapWidth val="219"/>
        <c:overlap val="-27"/>
        <c:axId val="1247243760"/>
        <c:axId val="1247227296"/>
      </c:barChart>
      <c:catAx>
        <c:axId val="124724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47227296"/>
        <c:crosses val="autoZero"/>
        <c:auto val="1"/>
        <c:lblAlgn val="ctr"/>
        <c:lblOffset val="100"/>
        <c:noMultiLvlLbl val="0"/>
      </c:catAx>
      <c:valAx>
        <c:axId val="12472272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4724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AACN: % of enrollees who are minorities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nssrn_aacn!$B$3</c:f>
              <c:strCache>
                <c:ptCount val="1"/>
                <c:pt idx="0">
                  <c:v>Black</c:v>
                </c:pt>
              </c:strCache>
            </c:strRef>
          </c:tx>
          <c:spPr>
            <a:solidFill>
              <a:schemeClr val="accent1"/>
            </a:solidFill>
            <a:ln>
              <a:noFill/>
            </a:ln>
            <a:effectLst/>
          </c:spPr>
          <c:invertIfNegative val="0"/>
          <c:cat>
            <c:numRef>
              <c:f>nssrn_aacn!$C$1:$L$1</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nssrn_aacn!$C$3:$L$3</c:f>
              <c:numCache>
                <c:formatCode>0.0%</c:formatCode>
                <c:ptCount val="10"/>
                <c:pt idx="0">
                  <c:v>0.111</c:v>
                </c:pt>
                <c:pt idx="1">
                  <c:v>0.109</c:v>
                </c:pt>
                <c:pt idx="2">
                  <c:v>0.10299999999999999</c:v>
                </c:pt>
                <c:pt idx="3">
                  <c:v>0.10199999999999999</c:v>
                </c:pt>
                <c:pt idx="4">
                  <c:v>9.6000000000000002E-2</c:v>
                </c:pt>
                <c:pt idx="5">
                  <c:v>0.1</c:v>
                </c:pt>
                <c:pt idx="6">
                  <c:v>9.9000000000000005E-2</c:v>
                </c:pt>
                <c:pt idx="7">
                  <c:v>9.7000000000000003E-2</c:v>
                </c:pt>
                <c:pt idx="8">
                  <c:v>9.6000000000000002E-2</c:v>
                </c:pt>
                <c:pt idx="9">
                  <c:v>9.7000000000000003E-2</c:v>
                </c:pt>
              </c:numCache>
            </c:numRef>
          </c:val>
          <c:extLst>
            <c:ext xmlns:c16="http://schemas.microsoft.com/office/drawing/2014/chart" uri="{C3380CC4-5D6E-409C-BE32-E72D297353CC}">
              <c16:uniqueId val="{00000000-5ED7-0742-B2EB-E82346FF15E8}"/>
            </c:ext>
          </c:extLst>
        </c:ser>
        <c:ser>
          <c:idx val="1"/>
          <c:order val="1"/>
          <c:tx>
            <c:strRef>
              <c:f>nssrn_aacn!$B$4</c:f>
              <c:strCache>
                <c:ptCount val="1"/>
                <c:pt idx="0">
                  <c:v>Hispanic</c:v>
                </c:pt>
              </c:strCache>
            </c:strRef>
          </c:tx>
          <c:spPr>
            <a:solidFill>
              <a:schemeClr val="accent2"/>
            </a:solidFill>
            <a:ln>
              <a:noFill/>
            </a:ln>
            <a:effectLst/>
          </c:spPr>
          <c:invertIfNegative val="0"/>
          <c:cat>
            <c:numRef>
              <c:f>nssrn_aacn!$C$1:$L$1</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nssrn_aacn!$C$4:$L$4</c:f>
              <c:numCache>
                <c:formatCode>0.0%</c:formatCode>
                <c:ptCount val="10"/>
                <c:pt idx="0">
                  <c:v>6.5000000000000002E-2</c:v>
                </c:pt>
                <c:pt idx="1">
                  <c:v>6.8000000000000005E-2</c:v>
                </c:pt>
                <c:pt idx="2">
                  <c:v>7.0000000000000007E-2</c:v>
                </c:pt>
                <c:pt idx="3">
                  <c:v>7.6999999999999999E-2</c:v>
                </c:pt>
                <c:pt idx="4">
                  <c:v>8.4000000000000005E-2</c:v>
                </c:pt>
                <c:pt idx="5">
                  <c:v>9.1999999999999998E-2</c:v>
                </c:pt>
                <c:pt idx="6">
                  <c:v>0.104</c:v>
                </c:pt>
                <c:pt idx="7">
                  <c:v>0.11</c:v>
                </c:pt>
                <c:pt idx="8">
                  <c:v>0.11899999999999999</c:v>
                </c:pt>
                <c:pt idx="9">
                  <c:v>0.126</c:v>
                </c:pt>
              </c:numCache>
            </c:numRef>
          </c:val>
          <c:extLst>
            <c:ext xmlns:c16="http://schemas.microsoft.com/office/drawing/2014/chart" uri="{C3380CC4-5D6E-409C-BE32-E72D297353CC}">
              <c16:uniqueId val="{00000001-5ED7-0742-B2EB-E82346FF15E8}"/>
            </c:ext>
          </c:extLst>
        </c:ser>
        <c:ser>
          <c:idx val="2"/>
          <c:order val="2"/>
          <c:tx>
            <c:strRef>
              <c:f>nssrn_aacn!$B$5</c:f>
              <c:strCache>
                <c:ptCount val="1"/>
                <c:pt idx="0">
                  <c:v>Asian</c:v>
                </c:pt>
              </c:strCache>
            </c:strRef>
          </c:tx>
          <c:spPr>
            <a:solidFill>
              <a:schemeClr val="accent3"/>
            </a:solidFill>
            <a:ln>
              <a:noFill/>
            </a:ln>
            <a:effectLst/>
          </c:spPr>
          <c:invertIfNegative val="0"/>
          <c:cat>
            <c:numRef>
              <c:f>nssrn_aacn!$C$1:$L$1</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nssrn_aacn!$C$5:$L$5</c:f>
              <c:numCache>
                <c:formatCode>0.0%</c:formatCode>
                <c:ptCount val="10"/>
                <c:pt idx="0">
                  <c:v>0.08</c:v>
                </c:pt>
                <c:pt idx="1">
                  <c:v>8.4000000000000005E-2</c:v>
                </c:pt>
                <c:pt idx="2">
                  <c:v>8.7999999999999995E-2</c:v>
                </c:pt>
                <c:pt idx="3">
                  <c:v>7.9000000000000001E-2</c:v>
                </c:pt>
                <c:pt idx="4">
                  <c:v>8.3000000000000004E-2</c:v>
                </c:pt>
                <c:pt idx="5">
                  <c:v>8.1000000000000003E-2</c:v>
                </c:pt>
                <c:pt idx="6">
                  <c:v>8.1000000000000003E-2</c:v>
                </c:pt>
                <c:pt idx="7">
                  <c:v>8.3000000000000004E-2</c:v>
                </c:pt>
                <c:pt idx="8">
                  <c:v>8.4000000000000005E-2</c:v>
                </c:pt>
                <c:pt idx="9">
                  <c:v>8.4000000000000005E-2</c:v>
                </c:pt>
              </c:numCache>
            </c:numRef>
          </c:val>
          <c:extLst>
            <c:ext xmlns:c16="http://schemas.microsoft.com/office/drawing/2014/chart" uri="{C3380CC4-5D6E-409C-BE32-E72D297353CC}">
              <c16:uniqueId val="{00000002-5ED7-0742-B2EB-E82346FF15E8}"/>
            </c:ext>
          </c:extLst>
        </c:ser>
        <c:ser>
          <c:idx val="3"/>
          <c:order val="3"/>
          <c:tx>
            <c:strRef>
              <c:f>nssrn_aacn!$B$6</c:f>
              <c:strCache>
                <c:ptCount val="1"/>
                <c:pt idx="0">
                  <c:v>other</c:v>
                </c:pt>
              </c:strCache>
            </c:strRef>
          </c:tx>
          <c:spPr>
            <a:solidFill>
              <a:schemeClr val="accent4"/>
            </a:solidFill>
            <a:ln>
              <a:noFill/>
            </a:ln>
            <a:effectLst/>
          </c:spPr>
          <c:invertIfNegative val="0"/>
          <c:cat>
            <c:numRef>
              <c:f>nssrn_aacn!$C$1:$L$1</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nssrn_aacn!$C$6:$L$6</c:f>
              <c:numCache>
                <c:formatCode>0.0%</c:formatCode>
                <c:ptCount val="10"/>
                <c:pt idx="0">
                  <c:v>7.0000000000000062E-3</c:v>
                </c:pt>
                <c:pt idx="1">
                  <c:v>7.0000000000000062E-3</c:v>
                </c:pt>
                <c:pt idx="2">
                  <c:v>1.9000000000000017E-2</c:v>
                </c:pt>
                <c:pt idx="3">
                  <c:v>2.3000000000000131E-2</c:v>
                </c:pt>
                <c:pt idx="4">
                  <c:v>2.7000000000000135E-2</c:v>
                </c:pt>
                <c:pt idx="5">
                  <c:v>2.8000000000000136E-2</c:v>
                </c:pt>
                <c:pt idx="6">
                  <c:v>3.2000000000000028E-2</c:v>
                </c:pt>
                <c:pt idx="7">
                  <c:v>3.3000000000000029E-2</c:v>
                </c:pt>
                <c:pt idx="8">
                  <c:v>3.6000000000000032E-2</c:v>
                </c:pt>
                <c:pt idx="9">
                  <c:v>3.5000000000000031E-2</c:v>
                </c:pt>
              </c:numCache>
            </c:numRef>
          </c:val>
          <c:extLst>
            <c:ext xmlns:c16="http://schemas.microsoft.com/office/drawing/2014/chart" uri="{C3380CC4-5D6E-409C-BE32-E72D297353CC}">
              <c16:uniqueId val="{00000003-5ED7-0742-B2EB-E82346FF15E8}"/>
            </c:ext>
          </c:extLst>
        </c:ser>
        <c:dLbls>
          <c:showLegendKey val="0"/>
          <c:showVal val="0"/>
          <c:showCatName val="0"/>
          <c:showSerName val="0"/>
          <c:showPercent val="0"/>
          <c:showBubbleSize val="0"/>
        </c:dLbls>
        <c:gapWidth val="219"/>
        <c:overlap val="-27"/>
        <c:axId val="547413551"/>
        <c:axId val="591283007"/>
      </c:barChart>
      <c:catAx>
        <c:axId val="5474135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91283007"/>
        <c:crosses val="autoZero"/>
        <c:auto val="1"/>
        <c:lblAlgn val="ctr"/>
        <c:lblOffset val="100"/>
        <c:noMultiLvlLbl val="0"/>
      </c:catAx>
      <c:valAx>
        <c:axId val="591283007"/>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474135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nssrn_aacn!$F$12</c:f>
              <c:strCache>
                <c:ptCount val="1"/>
                <c:pt idx="0">
                  <c:v>AACN: BSN-enrolled 2013-5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nssrn_aacn!$B$14:$B$17</c:f>
              <c:strCache>
                <c:ptCount val="4"/>
                <c:pt idx="0">
                  <c:v>Black</c:v>
                </c:pt>
                <c:pt idx="1">
                  <c:v>Hispanic</c:v>
                </c:pt>
                <c:pt idx="2">
                  <c:v>Asian</c:v>
                </c:pt>
                <c:pt idx="3">
                  <c:v>other</c:v>
                </c:pt>
              </c:strCache>
            </c:strRef>
          </c:cat>
          <c:val>
            <c:numRef>
              <c:f>nssrn_aacn!$F$14:$F$17</c:f>
              <c:numCache>
                <c:formatCode>0.0%</c:formatCode>
                <c:ptCount val="4"/>
                <c:pt idx="0">
                  <c:v>9.8011842934954352E-2</c:v>
                </c:pt>
                <c:pt idx="1">
                  <c:v>9.7941606591286492E-2</c:v>
                </c:pt>
                <c:pt idx="2">
                  <c:v>8.1999202397540105E-2</c:v>
                </c:pt>
                <c:pt idx="3">
                  <c:v>3.0107141813160657E-2</c:v>
                </c:pt>
              </c:numCache>
            </c:numRef>
          </c:val>
          <c:extLst>
            <c:ext xmlns:c16="http://schemas.microsoft.com/office/drawing/2014/chart" uri="{C3380CC4-5D6E-409C-BE32-E72D297353CC}">
              <c16:uniqueId val="{00000000-B8AD-8E4E-BABC-68219D9E2DD9}"/>
            </c:ext>
          </c:extLst>
        </c:ser>
        <c:ser>
          <c:idx val="1"/>
          <c:order val="1"/>
          <c:tx>
            <c:strRef>
              <c:f>nssrn_aacn!$E$21</c:f>
              <c:strCache>
                <c:ptCount val="1"/>
                <c:pt idx="0">
                  <c:v> NSSRN 2018: BSN received 2015+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nssrn_aacn!$B$14:$B$17</c:f>
              <c:strCache>
                <c:ptCount val="4"/>
                <c:pt idx="0">
                  <c:v>Black</c:v>
                </c:pt>
                <c:pt idx="1">
                  <c:v>Hispanic</c:v>
                </c:pt>
                <c:pt idx="2">
                  <c:v>Asian</c:v>
                </c:pt>
                <c:pt idx="3">
                  <c:v>other</c:v>
                </c:pt>
              </c:strCache>
            </c:strRef>
          </c:cat>
          <c:val>
            <c:numRef>
              <c:f>nssrn_aacn!$F$23:$F$26</c:f>
              <c:numCache>
                <c:formatCode>0.0%</c:formatCode>
                <c:ptCount val="4"/>
                <c:pt idx="0">
                  <c:v>7.0860829597508598E-2</c:v>
                </c:pt>
                <c:pt idx="1">
                  <c:v>0.1538439287931557</c:v>
                </c:pt>
                <c:pt idx="2">
                  <c:v>6.0475119751805556E-2</c:v>
                </c:pt>
                <c:pt idx="3">
                  <c:v>6.00926198920596E-2</c:v>
                </c:pt>
              </c:numCache>
            </c:numRef>
          </c:val>
          <c:extLst>
            <c:ext xmlns:c16="http://schemas.microsoft.com/office/drawing/2014/chart" uri="{C3380CC4-5D6E-409C-BE32-E72D297353CC}">
              <c16:uniqueId val="{00000001-B8AD-8E4E-BABC-68219D9E2DD9}"/>
            </c:ext>
          </c:extLst>
        </c:ser>
        <c:dLbls>
          <c:showLegendKey val="0"/>
          <c:showVal val="0"/>
          <c:showCatName val="0"/>
          <c:showSerName val="0"/>
          <c:showPercent val="0"/>
          <c:showBubbleSize val="0"/>
        </c:dLbls>
        <c:gapWidth val="219"/>
        <c:overlap val="-27"/>
        <c:axId val="588014639"/>
        <c:axId val="587918399"/>
      </c:barChart>
      <c:catAx>
        <c:axId val="5880146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7918399"/>
        <c:crosses val="autoZero"/>
        <c:auto val="1"/>
        <c:lblAlgn val="ctr"/>
        <c:lblOffset val="100"/>
        <c:noMultiLvlLbl val="0"/>
      </c:catAx>
      <c:valAx>
        <c:axId val="58791839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80146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'NY NPs'!$C$11</c:f>
              <c:strCache>
                <c:ptCount val="1"/>
                <c:pt idx="0">
                  <c:v>New York State data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'NY NPs'!$B$12:$B$15</c:f>
              <c:strCache>
                <c:ptCount val="4"/>
                <c:pt idx="0">
                  <c:v>Black</c:v>
                </c:pt>
                <c:pt idx="1">
                  <c:v>Hispanic</c:v>
                </c:pt>
                <c:pt idx="2">
                  <c:v>Asian/Pacific</c:v>
                </c:pt>
                <c:pt idx="3">
                  <c:v>Other</c:v>
                </c:pt>
              </c:strCache>
            </c:strRef>
          </c:cat>
          <c:val>
            <c:numRef>
              <c:f>'NY NPs'!$C$12:$C$15</c:f>
              <c:numCache>
                <c:formatCode>0.0%</c:formatCode>
                <c:ptCount val="4"/>
                <c:pt idx="0">
                  <c:v>0.11799999999999999</c:v>
                </c:pt>
                <c:pt idx="1">
                  <c:v>0.05</c:v>
                </c:pt>
                <c:pt idx="2">
                  <c:v>9.9000000000000005E-2</c:v>
                </c:pt>
                <c:pt idx="3">
                  <c:v>3.8000000000000034E-2</c:v>
                </c:pt>
              </c:numCache>
            </c:numRef>
          </c:val>
          <c:extLst>
            <c:ext xmlns:c16="http://schemas.microsoft.com/office/drawing/2014/chart" uri="{C3380CC4-5D6E-409C-BE32-E72D297353CC}">
              <c16:uniqueId val="{00000000-C268-9D49-97C2-CE0A19D768E7}"/>
            </c:ext>
          </c:extLst>
        </c:ser>
        <c:ser>
          <c:idx val="1"/>
          <c:order val="1"/>
          <c:tx>
            <c:strRef>
              <c:f>'NY NPs'!$D$11</c:f>
              <c:strCache>
                <c:ptCount val="1"/>
                <c:pt idx="0">
                  <c:v>NSSRN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'NY NPs'!$B$12:$B$15</c:f>
              <c:strCache>
                <c:ptCount val="4"/>
                <c:pt idx="0">
                  <c:v>Black</c:v>
                </c:pt>
                <c:pt idx="1">
                  <c:v>Hispanic</c:v>
                </c:pt>
                <c:pt idx="2">
                  <c:v>Asian/Pacific</c:v>
                </c:pt>
                <c:pt idx="3">
                  <c:v>Other</c:v>
                </c:pt>
              </c:strCache>
            </c:strRef>
          </c:cat>
          <c:val>
            <c:numRef>
              <c:f>'NY NPs'!$D$12:$D$15</c:f>
              <c:numCache>
                <c:formatCode>0.0%</c:formatCode>
                <c:ptCount val="4"/>
                <c:pt idx="0">
                  <c:v>0.122</c:v>
                </c:pt>
                <c:pt idx="1">
                  <c:v>8.5999999999999993E-2</c:v>
                </c:pt>
                <c:pt idx="2">
                  <c:v>7.9500000000000001E-2</c:v>
                </c:pt>
                <c:pt idx="3">
                  <c:v>2.5499999999999967E-2</c:v>
                </c:pt>
              </c:numCache>
            </c:numRef>
          </c:val>
          <c:extLst>
            <c:ext xmlns:c16="http://schemas.microsoft.com/office/drawing/2014/chart" uri="{C3380CC4-5D6E-409C-BE32-E72D297353CC}">
              <c16:uniqueId val="{00000001-C268-9D49-97C2-CE0A19D768E7}"/>
            </c:ext>
          </c:extLst>
        </c:ser>
        <c:dLbls>
          <c:showLegendKey val="0"/>
          <c:showVal val="0"/>
          <c:showCatName val="0"/>
          <c:showSerName val="0"/>
          <c:showPercent val="0"/>
          <c:showBubbleSize val="0"/>
        </c:dLbls>
        <c:gapWidth val="219"/>
        <c:overlap val="-27"/>
        <c:axId val="851297279"/>
        <c:axId val="851374383"/>
      </c:barChart>
      <c:catAx>
        <c:axId val="851297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51374383"/>
        <c:crosses val="autoZero"/>
        <c:auto val="1"/>
        <c:lblAlgn val="ctr"/>
        <c:lblOffset val="100"/>
        <c:noMultiLvlLbl val="0"/>
      </c:catAx>
      <c:valAx>
        <c:axId val="85137438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51297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overall!$I$34</c:f>
              <c:strCache>
                <c:ptCount val="1"/>
                <c:pt idx="0">
                  <c:v>NSSRN (unweighted)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overall!$G$34:$G$37</c:f>
              <c:strCache>
                <c:ptCount val="4"/>
                <c:pt idx="0">
                  <c:v>Black/African American</c:v>
                </c:pt>
                <c:pt idx="1">
                  <c:v>Hispanic</c:v>
                </c:pt>
                <c:pt idx="2">
                  <c:v>Asian/PI</c:v>
                </c:pt>
                <c:pt idx="3">
                  <c:v>Other</c:v>
                </c:pt>
              </c:strCache>
            </c:strRef>
          </c:cat>
          <c:val>
            <c:numRef>
              <c:f>overall!$I$35:$I$38</c:f>
              <c:numCache>
                <c:formatCode>0.0%</c:formatCode>
                <c:ptCount val="4"/>
                <c:pt idx="0">
                  <c:v>5.5789579914460215E-2</c:v>
                </c:pt>
                <c:pt idx="1">
                  <c:v>4.3525848408185339E-2</c:v>
                </c:pt>
                <c:pt idx="2">
                  <c:v>6.3665086183466377E-2</c:v>
                </c:pt>
                <c:pt idx="3">
                  <c:v>3.0914460756757061E-2</c:v>
                </c:pt>
              </c:numCache>
            </c:numRef>
          </c:val>
          <c:extLst>
            <c:ext xmlns:c16="http://schemas.microsoft.com/office/drawing/2014/chart" uri="{C3380CC4-5D6E-409C-BE32-E72D297353CC}">
              <c16:uniqueId val="{00000000-2264-7649-B0EE-B74EA6267166}"/>
            </c:ext>
          </c:extLst>
        </c:ser>
        <c:ser>
          <c:idx val="2"/>
          <c:order val="1"/>
          <c:tx>
            <c:strRef>
              <c:f>overall!$J$34</c:f>
              <c:strCache>
                <c:ptCount val="1"/>
                <c:pt idx="0">
                  <c:v>NSSRN (weighted)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overall!$G$34:$G$37</c:f>
              <c:strCache>
                <c:ptCount val="4"/>
                <c:pt idx="0">
                  <c:v>Black/African American</c:v>
                </c:pt>
                <c:pt idx="1">
                  <c:v>Hispanic</c:v>
                </c:pt>
                <c:pt idx="2">
                  <c:v>Asian/PI</c:v>
                </c:pt>
                <c:pt idx="3">
                  <c:v>Other</c:v>
                </c:pt>
              </c:strCache>
            </c:strRef>
          </c:cat>
          <c:val>
            <c:numRef>
              <c:f>overall!$J$35:$J$38</c:f>
              <c:numCache>
                <c:formatCode>0.0%</c:formatCode>
                <c:ptCount val="4"/>
                <c:pt idx="0">
                  <c:v>8.2322897743448475E-2</c:v>
                </c:pt>
                <c:pt idx="1">
                  <c:v>0.1106341600462427</c:v>
                </c:pt>
                <c:pt idx="2">
                  <c:v>6.1152487271374838E-2</c:v>
                </c:pt>
                <c:pt idx="3">
                  <c:v>3.0155298317246917E-2</c:v>
                </c:pt>
              </c:numCache>
            </c:numRef>
          </c:val>
          <c:extLst>
            <c:ext xmlns:c16="http://schemas.microsoft.com/office/drawing/2014/chart" uri="{C3380CC4-5D6E-409C-BE32-E72D297353CC}">
              <c16:uniqueId val="{00000001-2264-7649-B0EE-B74EA6267166}"/>
            </c:ext>
          </c:extLst>
        </c:ser>
        <c:dLbls>
          <c:showLegendKey val="0"/>
          <c:showVal val="0"/>
          <c:showCatName val="0"/>
          <c:showSerName val="0"/>
          <c:showPercent val="0"/>
          <c:showBubbleSize val="0"/>
        </c:dLbls>
        <c:gapWidth val="219"/>
        <c:overlap val="-27"/>
        <c:axId val="1730037680"/>
        <c:axId val="1300533040"/>
      </c:barChart>
      <c:catAx>
        <c:axId val="173003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300533040"/>
        <c:crosses val="autoZero"/>
        <c:auto val="1"/>
        <c:lblAlgn val="ctr"/>
        <c:lblOffset val="100"/>
        <c:noMultiLvlLbl val="0"/>
      </c:catAx>
      <c:valAx>
        <c:axId val="13005330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3003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'sampling weights'!$U$6</c:f>
              <c:strCache>
                <c:ptCount val="1"/>
                <c:pt idx="0">
                  <c:v>Mean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'sampling weights'!$V$5:$Z$5</c:f>
              <c:strCache>
                <c:ptCount val="5"/>
                <c:pt idx="0">
                  <c:v>White</c:v>
                </c:pt>
                <c:pt idx="1">
                  <c:v>Black/African American</c:v>
                </c:pt>
                <c:pt idx="2">
                  <c:v>Hispanic</c:v>
                </c:pt>
                <c:pt idx="3">
                  <c:v>Asian/PI</c:v>
                </c:pt>
                <c:pt idx="4">
                  <c:v>Other</c:v>
                </c:pt>
              </c:strCache>
            </c:strRef>
          </c:cat>
          <c:val>
            <c:numRef>
              <c:f>'sampling weights'!$V$6:$Z$6</c:f>
              <c:numCache>
                <c:formatCode>_(* #,##0_);_(* \(#,##0\);_(* "-"??_);_(@_)</c:formatCode>
                <c:ptCount val="5"/>
                <c:pt idx="0">
                  <c:v>124</c:v>
                </c:pt>
                <c:pt idx="1">
                  <c:v>206</c:v>
                </c:pt>
                <c:pt idx="2">
                  <c:v>354</c:v>
                </c:pt>
                <c:pt idx="3">
                  <c:v>134</c:v>
                </c:pt>
                <c:pt idx="4">
                  <c:v>136</c:v>
                </c:pt>
              </c:numCache>
            </c:numRef>
          </c:val>
          <c:extLst>
            <c:ext xmlns:c16="http://schemas.microsoft.com/office/drawing/2014/chart" uri="{C3380CC4-5D6E-409C-BE32-E72D297353CC}">
              <c16:uniqueId val="{00000000-507D-5849-8F6D-1A498BA47628}"/>
            </c:ext>
          </c:extLst>
        </c:ser>
        <c:ser>
          <c:idx val="1"/>
          <c:order val="1"/>
          <c:tx>
            <c:strRef>
              <c:f>'sampling weights'!$U$7</c:f>
              <c:strCache>
                <c:ptCount val="1"/>
                <c:pt idx="0">
                  <c:v>90th Percentile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'sampling weights'!$V$5:$Z$5</c:f>
              <c:strCache>
                <c:ptCount val="5"/>
                <c:pt idx="0">
                  <c:v>White</c:v>
                </c:pt>
                <c:pt idx="1">
                  <c:v>Black/African American</c:v>
                </c:pt>
                <c:pt idx="2">
                  <c:v>Hispanic</c:v>
                </c:pt>
                <c:pt idx="3">
                  <c:v>Asian/PI</c:v>
                </c:pt>
                <c:pt idx="4">
                  <c:v>Other</c:v>
                </c:pt>
              </c:strCache>
            </c:strRef>
          </c:cat>
          <c:val>
            <c:numRef>
              <c:f>'sampling weights'!$V$7:$Z$7</c:f>
              <c:numCache>
                <c:formatCode>_(* #,##0_);_(* \(#,##0\);_(* "-"??_);_(@_)</c:formatCode>
                <c:ptCount val="5"/>
                <c:pt idx="0">
                  <c:v>280</c:v>
                </c:pt>
                <c:pt idx="1">
                  <c:v>518</c:v>
                </c:pt>
                <c:pt idx="2">
                  <c:v>1145</c:v>
                </c:pt>
                <c:pt idx="3">
                  <c:v>412</c:v>
                </c:pt>
                <c:pt idx="4">
                  <c:v>324</c:v>
                </c:pt>
              </c:numCache>
            </c:numRef>
          </c:val>
          <c:extLst>
            <c:ext xmlns:c16="http://schemas.microsoft.com/office/drawing/2014/chart" uri="{C3380CC4-5D6E-409C-BE32-E72D297353CC}">
              <c16:uniqueId val="{00000001-507D-5849-8F6D-1A498BA47628}"/>
            </c:ext>
          </c:extLst>
        </c:ser>
        <c:dLbls>
          <c:showLegendKey val="0"/>
          <c:showVal val="0"/>
          <c:showCatName val="0"/>
          <c:showSerName val="0"/>
          <c:showPercent val="0"/>
          <c:showBubbleSize val="0"/>
        </c:dLbls>
        <c:gapWidth val="219"/>
        <c:overlap val="-27"/>
        <c:axId val="1286882480"/>
        <c:axId val="1299520096"/>
      </c:barChart>
      <c:catAx>
        <c:axId val="128688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99520096"/>
        <c:crosses val="autoZero"/>
        <c:auto val="1"/>
        <c:lblAlgn val="ctr"/>
        <c:lblOffset val="100"/>
        <c:noMultiLvlLbl val="0"/>
      </c:catAx>
      <c:valAx>
        <c:axId val="1299520096"/>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8688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 of RNs whose highest education is a bachelor's (in any field)</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'race eth'!$C$66</c:f>
              <c:strCache>
                <c:ptCount val="1"/>
                <c:pt idx="0">
                  <c:v>ACS</c:v>
                </c:pt>
              </c:strCache>
            </c:strRef>
          </c:tx>
          <c:spPr>
            <a:solidFill>
              <a:schemeClr val="accent1"/>
            </a:solidFill>
            <a:ln>
              <a:noFill/>
            </a:ln>
            <a:effectLst/>
          </c:spPr>
          <c:invertIfNegative val="0"/>
          <c:cat>
            <c:strRef>
              <c:f>'race eth'!$B$67:$B$71</c:f>
              <c:strCache>
                <c:ptCount val="5"/>
                <c:pt idx="0">
                  <c:v>White</c:v>
                </c:pt>
                <c:pt idx="1">
                  <c:v>Black/African America</c:v>
                </c:pt>
                <c:pt idx="2">
                  <c:v>Hispanic</c:v>
                </c:pt>
                <c:pt idx="3">
                  <c:v>Asian/PI</c:v>
                </c:pt>
                <c:pt idx="4">
                  <c:v>Other race</c:v>
                </c:pt>
              </c:strCache>
            </c:strRef>
          </c:cat>
          <c:val>
            <c:numRef>
              <c:f>'race eth'!$C$67:$C$71</c:f>
              <c:numCache>
                <c:formatCode>0.0%</c:formatCode>
                <c:ptCount val="5"/>
                <c:pt idx="0">
                  <c:v>0.46699974229647112</c:v>
                </c:pt>
                <c:pt idx="1">
                  <c:v>0.46239884052366803</c:v>
                </c:pt>
                <c:pt idx="2">
                  <c:v>0.49418914710924833</c:v>
                </c:pt>
                <c:pt idx="3">
                  <c:v>0.66116303039505819</c:v>
                </c:pt>
                <c:pt idx="4">
                  <c:v>0.49577768994412258</c:v>
                </c:pt>
              </c:numCache>
            </c:numRef>
          </c:val>
          <c:extLst>
            <c:ext xmlns:c16="http://schemas.microsoft.com/office/drawing/2014/chart" uri="{C3380CC4-5D6E-409C-BE32-E72D297353CC}">
              <c16:uniqueId val="{00000000-434E-0042-A27E-B22C70F7F52E}"/>
            </c:ext>
          </c:extLst>
        </c:ser>
        <c:ser>
          <c:idx val="1"/>
          <c:order val="1"/>
          <c:tx>
            <c:strRef>
              <c:f>'race eth'!$D$66</c:f>
              <c:strCache>
                <c:ptCount val="1"/>
                <c:pt idx="0">
                  <c:v>NSSRN</c:v>
                </c:pt>
              </c:strCache>
            </c:strRef>
          </c:tx>
          <c:spPr>
            <a:solidFill>
              <a:schemeClr val="accent2"/>
            </a:solidFill>
            <a:ln>
              <a:noFill/>
            </a:ln>
            <a:effectLst/>
          </c:spPr>
          <c:invertIfNegative val="0"/>
          <c:cat>
            <c:strRef>
              <c:f>'race eth'!$B$67:$B$71</c:f>
              <c:strCache>
                <c:ptCount val="5"/>
                <c:pt idx="0">
                  <c:v>White</c:v>
                </c:pt>
                <c:pt idx="1">
                  <c:v>Black/African America</c:v>
                </c:pt>
                <c:pt idx="2">
                  <c:v>Hispanic</c:v>
                </c:pt>
                <c:pt idx="3">
                  <c:v>Asian/PI</c:v>
                </c:pt>
                <c:pt idx="4">
                  <c:v>Other race</c:v>
                </c:pt>
              </c:strCache>
            </c:strRef>
          </c:cat>
          <c:val>
            <c:numRef>
              <c:f>'race eth'!$D$67:$D$71</c:f>
              <c:numCache>
                <c:formatCode>0.0%</c:formatCode>
                <c:ptCount val="5"/>
                <c:pt idx="0">
                  <c:v>0.46936082033457299</c:v>
                </c:pt>
                <c:pt idx="1">
                  <c:v>0.48725925374543561</c:v>
                </c:pt>
                <c:pt idx="2">
                  <c:v>0.50040137651450334</c:v>
                </c:pt>
                <c:pt idx="3">
                  <c:v>0.68582643675206822</c:v>
                </c:pt>
                <c:pt idx="4">
                  <c:v>0.57889199360554677</c:v>
                </c:pt>
              </c:numCache>
            </c:numRef>
          </c:val>
          <c:extLst>
            <c:ext xmlns:c16="http://schemas.microsoft.com/office/drawing/2014/chart" uri="{C3380CC4-5D6E-409C-BE32-E72D297353CC}">
              <c16:uniqueId val="{00000001-434E-0042-A27E-B22C70F7F52E}"/>
            </c:ext>
          </c:extLst>
        </c:ser>
        <c:dLbls>
          <c:showLegendKey val="0"/>
          <c:showVal val="0"/>
          <c:showCatName val="0"/>
          <c:showSerName val="0"/>
          <c:showPercent val="0"/>
          <c:showBubbleSize val="0"/>
        </c:dLbls>
        <c:gapWidth val="219"/>
        <c:overlap val="-27"/>
        <c:axId val="548043055"/>
        <c:axId val="590500719"/>
      </c:barChart>
      <c:catAx>
        <c:axId val="548043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90500719"/>
        <c:crosses val="autoZero"/>
        <c:auto val="1"/>
        <c:lblAlgn val="ctr"/>
        <c:lblOffset val="100"/>
        <c:noMultiLvlLbl val="0"/>
      </c:catAx>
      <c:valAx>
        <c:axId val="59050071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48043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a:t>% of workforce in each age group</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age!$A$1</c:f>
              <c:strCache>
                <c:ptCount val="1"/>
                <c:pt idx="0">
                  <c:v>NSSRN</c:v>
                </c:pt>
              </c:strCache>
            </c:strRef>
          </c:tx>
          <c:spPr>
            <a:solidFill>
              <a:schemeClr val="accent1"/>
            </a:solidFill>
            <a:ln>
              <a:noFill/>
            </a:ln>
            <a:effectLst/>
          </c:spPr>
          <c:invertIfNegative val="0"/>
          <c:cat>
            <c:strRef>
              <c:f>age!$A$2:$A$6</c:f>
              <c:strCache>
                <c:ptCount val="5"/>
                <c:pt idx="0">
                  <c:v>20s</c:v>
                </c:pt>
                <c:pt idx="1">
                  <c:v>30s</c:v>
                </c:pt>
                <c:pt idx="2">
                  <c:v>40s</c:v>
                </c:pt>
                <c:pt idx="3">
                  <c:v>50s</c:v>
                </c:pt>
                <c:pt idx="4">
                  <c:v>60+</c:v>
                </c:pt>
              </c:strCache>
            </c:strRef>
          </c:cat>
          <c:val>
            <c:numRef>
              <c:f>age!$C$2:$C$6</c:f>
              <c:numCache>
                <c:formatCode>0.0%</c:formatCode>
                <c:ptCount val="5"/>
                <c:pt idx="0">
                  <c:v>9.6807104092559951E-2</c:v>
                </c:pt>
                <c:pt idx="1">
                  <c:v>0.24486670905746788</c:v>
                </c:pt>
                <c:pt idx="2">
                  <c:v>0.24699989366585146</c:v>
                </c:pt>
                <c:pt idx="3">
                  <c:v>0.23829416977911119</c:v>
                </c:pt>
                <c:pt idx="4">
                  <c:v>0.17303212340500962</c:v>
                </c:pt>
              </c:numCache>
            </c:numRef>
          </c:val>
          <c:extLst>
            <c:ext xmlns:c16="http://schemas.microsoft.com/office/drawing/2014/chart" uri="{C3380CC4-5D6E-409C-BE32-E72D297353CC}">
              <c16:uniqueId val="{00000000-F20A-324A-8BD5-36EE358E612C}"/>
            </c:ext>
          </c:extLst>
        </c:ser>
        <c:ser>
          <c:idx val="1"/>
          <c:order val="1"/>
          <c:tx>
            <c:strRef>
              <c:f>age!$A$9</c:f>
              <c:strCache>
                <c:ptCount val="1"/>
                <c:pt idx="0">
                  <c:v>ACS</c:v>
                </c:pt>
              </c:strCache>
            </c:strRef>
          </c:tx>
          <c:spPr>
            <a:solidFill>
              <a:schemeClr val="accent2"/>
            </a:solidFill>
            <a:ln>
              <a:noFill/>
            </a:ln>
            <a:effectLst/>
          </c:spPr>
          <c:invertIfNegative val="0"/>
          <c:cat>
            <c:strRef>
              <c:f>age!$A$2:$A$6</c:f>
              <c:strCache>
                <c:ptCount val="5"/>
                <c:pt idx="0">
                  <c:v>20s</c:v>
                </c:pt>
                <c:pt idx="1">
                  <c:v>30s</c:v>
                </c:pt>
                <c:pt idx="2">
                  <c:v>40s</c:v>
                </c:pt>
                <c:pt idx="3">
                  <c:v>50s</c:v>
                </c:pt>
                <c:pt idx="4">
                  <c:v>60+</c:v>
                </c:pt>
              </c:strCache>
            </c:strRef>
          </c:cat>
          <c:val>
            <c:numRef>
              <c:f>age!$C$10:$C$14</c:f>
              <c:numCache>
                <c:formatCode>0.0%</c:formatCode>
                <c:ptCount val="5"/>
                <c:pt idx="0">
                  <c:v>0.16534571209490387</c:v>
                </c:pt>
                <c:pt idx="1">
                  <c:v>0.26511298491383672</c:v>
                </c:pt>
                <c:pt idx="2">
                  <c:v>0.24842720619588243</c:v>
                </c:pt>
                <c:pt idx="3">
                  <c:v>0.23063557772990548</c:v>
                </c:pt>
                <c:pt idx="4">
                  <c:v>0.139353643774761</c:v>
                </c:pt>
              </c:numCache>
            </c:numRef>
          </c:val>
          <c:extLst>
            <c:ext xmlns:c16="http://schemas.microsoft.com/office/drawing/2014/chart" uri="{C3380CC4-5D6E-409C-BE32-E72D297353CC}">
              <c16:uniqueId val="{00000001-F20A-324A-8BD5-36EE358E612C}"/>
            </c:ext>
          </c:extLst>
        </c:ser>
        <c:dLbls>
          <c:showLegendKey val="0"/>
          <c:showVal val="0"/>
          <c:showCatName val="0"/>
          <c:showSerName val="0"/>
          <c:showPercent val="0"/>
          <c:showBubbleSize val="0"/>
        </c:dLbls>
        <c:gapWidth val="219"/>
        <c:overlap val="-27"/>
        <c:axId val="536599903"/>
        <c:axId val="552981071"/>
      </c:barChart>
      <c:catAx>
        <c:axId val="536599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52981071"/>
        <c:crosses val="autoZero"/>
        <c:auto val="1"/>
        <c:lblAlgn val="ctr"/>
        <c:lblOffset val="100"/>
        <c:noMultiLvlLbl val="0"/>
      </c:catAx>
      <c:valAx>
        <c:axId val="5529810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36599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1592300962368E-2"/>
          <c:y val="3.3858850417970987E-2"/>
          <c:w val="0.87518788276465442"/>
          <c:h val="0.66142704116733264"/>
        </c:manualLayout>
      </c:layout>
      <c:barChart>
        <c:barDir val="col"/>
        <c:grouping val="clustered"/>
        <c:varyColors val="0"/>
        <c:ser>
          <c:idx val="0"/>
          <c:order val="0"/>
          <c:tx>
            <c:strRef>
              <c:f>age!$P$9</c:f>
              <c:strCache>
                <c:ptCount val="1"/>
                <c:pt idx="0">
                  <c:v>NSSRN</c:v>
                </c:pt>
              </c:strCache>
            </c:strRef>
          </c:tx>
          <c:spPr>
            <a:solidFill>
              <a:schemeClr val="accent1"/>
            </a:solidFill>
            <a:ln>
              <a:noFill/>
            </a:ln>
            <a:effectLst/>
          </c:spPr>
          <c:invertIfNegative val="0"/>
          <c:cat>
            <c:strRef>
              <c:f>age!$L$10:$L$62</c:f>
              <c:strCache>
                <c:ptCount val="53"/>
                <c:pt idx="0">
                  <c:v>&lt;27</c:v>
                </c:pt>
                <c:pt idx="1">
                  <c:v>27</c:v>
                </c:pt>
                <c:pt idx="2">
                  <c:v>28</c:v>
                </c:pt>
                <c:pt idx="3">
                  <c:v>29</c:v>
                </c:pt>
                <c:pt idx="4">
                  <c:v>30</c:v>
                </c:pt>
                <c:pt idx="5">
                  <c:v>31</c:v>
                </c:pt>
                <c:pt idx="6">
                  <c:v>32</c:v>
                </c:pt>
                <c:pt idx="7">
                  <c:v>33</c:v>
                </c:pt>
                <c:pt idx="8">
                  <c:v>34</c:v>
                </c:pt>
                <c:pt idx="9">
                  <c:v>35</c:v>
                </c:pt>
                <c:pt idx="10">
                  <c:v>36</c:v>
                </c:pt>
                <c:pt idx="11">
                  <c:v>37</c:v>
                </c:pt>
                <c:pt idx="12">
                  <c:v>38</c:v>
                </c:pt>
                <c:pt idx="13">
                  <c:v>39</c:v>
                </c:pt>
                <c:pt idx="14">
                  <c:v>40</c:v>
                </c:pt>
                <c:pt idx="15">
                  <c:v>41</c:v>
                </c:pt>
                <c:pt idx="16">
                  <c:v>42</c:v>
                </c:pt>
                <c:pt idx="17">
                  <c:v>43</c:v>
                </c:pt>
                <c:pt idx="18">
                  <c:v>44</c:v>
                </c:pt>
                <c:pt idx="19">
                  <c:v>45</c:v>
                </c:pt>
                <c:pt idx="20">
                  <c:v>46</c:v>
                </c:pt>
                <c:pt idx="21">
                  <c:v>47</c:v>
                </c:pt>
                <c:pt idx="22">
                  <c:v>48</c:v>
                </c:pt>
                <c:pt idx="23">
                  <c:v>49</c:v>
                </c:pt>
                <c:pt idx="24">
                  <c:v>50</c:v>
                </c:pt>
                <c:pt idx="25">
                  <c:v>51</c:v>
                </c:pt>
                <c:pt idx="26">
                  <c:v>52</c:v>
                </c:pt>
                <c:pt idx="27">
                  <c:v>53</c:v>
                </c:pt>
                <c:pt idx="28">
                  <c:v>54</c:v>
                </c:pt>
                <c:pt idx="29">
                  <c:v>55</c:v>
                </c:pt>
                <c:pt idx="30">
                  <c:v>56</c:v>
                </c:pt>
                <c:pt idx="31">
                  <c:v>57</c:v>
                </c:pt>
                <c:pt idx="32">
                  <c:v>58</c:v>
                </c:pt>
                <c:pt idx="33">
                  <c:v>59</c:v>
                </c:pt>
                <c:pt idx="34">
                  <c:v>60</c:v>
                </c:pt>
                <c:pt idx="35">
                  <c:v>61</c:v>
                </c:pt>
                <c:pt idx="36">
                  <c:v>62</c:v>
                </c:pt>
                <c:pt idx="37">
                  <c:v>63</c:v>
                </c:pt>
                <c:pt idx="38">
                  <c:v>64</c:v>
                </c:pt>
                <c:pt idx="39">
                  <c:v>65</c:v>
                </c:pt>
                <c:pt idx="40">
                  <c:v>66</c:v>
                </c:pt>
                <c:pt idx="41">
                  <c:v>67</c:v>
                </c:pt>
                <c:pt idx="42">
                  <c:v>68</c:v>
                </c:pt>
                <c:pt idx="43">
                  <c:v>69</c:v>
                </c:pt>
                <c:pt idx="44">
                  <c:v>70</c:v>
                </c:pt>
                <c:pt idx="45">
                  <c:v>71</c:v>
                </c:pt>
                <c:pt idx="46">
                  <c:v>72</c:v>
                </c:pt>
                <c:pt idx="47">
                  <c:v>73</c:v>
                </c:pt>
                <c:pt idx="48">
                  <c:v>74</c:v>
                </c:pt>
                <c:pt idx="49">
                  <c:v>75</c:v>
                </c:pt>
                <c:pt idx="50">
                  <c:v>76</c:v>
                </c:pt>
                <c:pt idx="51">
                  <c:v>77</c:v>
                </c:pt>
                <c:pt idx="52">
                  <c:v>78 YEARS OLD OR OLDER</c:v>
                </c:pt>
              </c:strCache>
            </c:strRef>
          </c:cat>
          <c:val>
            <c:numRef>
              <c:f>age!$P$10:$P$62</c:f>
              <c:numCache>
                <c:formatCode>0.0%</c:formatCode>
                <c:ptCount val="53"/>
                <c:pt idx="0">
                  <c:v>3.7699999999999997E-2</c:v>
                </c:pt>
                <c:pt idx="1">
                  <c:v>1.6799999999999999E-2</c:v>
                </c:pt>
                <c:pt idx="2">
                  <c:v>2.0799999999999999E-2</c:v>
                </c:pt>
                <c:pt idx="3">
                  <c:v>2.1499999999999998E-2</c:v>
                </c:pt>
                <c:pt idx="4">
                  <c:v>2.0400000000000001E-2</c:v>
                </c:pt>
                <c:pt idx="5">
                  <c:v>2.2000000000000002E-2</c:v>
                </c:pt>
                <c:pt idx="6">
                  <c:v>2.4300000000000002E-2</c:v>
                </c:pt>
                <c:pt idx="7">
                  <c:v>2.58E-2</c:v>
                </c:pt>
                <c:pt idx="8">
                  <c:v>2.53E-2</c:v>
                </c:pt>
                <c:pt idx="9">
                  <c:v>2.6200000000000001E-2</c:v>
                </c:pt>
                <c:pt idx="10">
                  <c:v>2.53E-2</c:v>
                </c:pt>
                <c:pt idx="11">
                  <c:v>2.5399999999999999E-2</c:v>
                </c:pt>
                <c:pt idx="12">
                  <c:v>2.52E-2</c:v>
                </c:pt>
                <c:pt idx="13">
                  <c:v>2.5000000000000001E-2</c:v>
                </c:pt>
                <c:pt idx="14">
                  <c:v>2.1299999999999999E-2</c:v>
                </c:pt>
                <c:pt idx="15">
                  <c:v>2.2200000000000001E-2</c:v>
                </c:pt>
                <c:pt idx="16">
                  <c:v>2.2700000000000001E-2</c:v>
                </c:pt>
                <c:pt idx="17">
                  <c:v>2.4300000000000002E-2</c:v>
                </c:pt>
                <c:pt idx="18">
                  <c:v>2.4E-2</c:v>
                </c:pt>
                <c:pt idx="19">
                  <c:v>2.4199999999999999E-2</c:v>
                </c:pt>
                <c:pt idx="20">
                  <c:v>2.63E-2</c:v>
                </c:pt>
                <c:pt idx="21">
                  <c:v>2.7400000000000001E-2</c:v>
                </c:pt>
                <c:pt idx="22">
                  <c:v>2.7799999999999998E-2</c:v>
                </c:pt>
                <c:pt idx="23">
                  <c:v>2.6800000000000001E-2</c:v>
                </c:pt>
                <c:pt idx="24">
                  <c:v>1.9E-2</c:v>
                </c:pt>
                <c:pt idx="25">
                  <c:v>2.3099999999999999E-2</c:v>
                </c:pt>
                <c:pt idx="26">
                  <c:v>1.8799999999999997E-2</c:v>
                </c:pt>
                <c:pt idx="27">
                  <c:v>2.2200000000000001E-2</c:v>
                </c:pt>
                <c:pt idx="28">
                  <c:v>2.5399999999999999E-2</c:v>
                </c:pt>
                <c:pt idx="29">
                  <c:v>2.4900000000000002E-2</c:v>
                </c:pt>
                <c:pt idx="30">
                  <c:v>2.5600000000000001E-2</c:v>
                </c:pt>
                <c:pt idx="31">
                  <c:v>2.5699999999999997E-2</c:v>
                </c:pt>
                <c:pt idx="32">
                  <c:v>2.6099999999999998E-2</c:v>
                </c:pt>
                <c:pt idx="33">
                  <c:v>2.75E-2</c:v>
                </c:pt>
                <c:pt idx="34">
                  <c:v>2.5399999999999999E-2</c:v>
                </c:pt>
                <c:pt idx="35">
                  <c:v>2.2799999999999997E-2</c:v>
                </c:pt>
                <c:pt idx="36">
                  <c:v>2.1299999999999999E-2</c:v>
                </c:pt>
                <c:pt idx="37">
                  <c:v>2.3E-2</c:v>
                </c:pt>
                <c:pt idx="38">
                  <c:v>1.95E-2</c:v>
                </c:pt>
                <c:pt idx="39">
                  <c:v>1.7100000000000001E-2</c:v>
                </c:pt>
                <c:pt idx="40">
                  <c:v>1.11E-2</c:v>
                </c:pt>
                <c:pt idx="41">
                  <c:v>9.1000000000000004E-3</c:v>
                </c:pt>
                <c:pt idx="42">
                  <c:v>6.0999999999999995E-3</c:v>
                </c:pt>
                <c:pt idx="43">
                  <c:v>4.0999999999999995E-3</c:v>
                </c:pt>
                <c:pt idx="44">
                  <c:v>3.5999999999999999E-3</c:v>
                </c:pt>
                <c:pt idx="45">
                  <c:v>2.5999999999999999E-3</c:v>
                </c:pt>
                <c:pt idx="46">
                  <c:v>1.2999999999999999E-3</c:v>
                </c:pt>
                <c:pt idx="47">
                  <c:v>1.5E-3</c:v>
                </c:pt>
                <c:pt idx="48">
                  <c:v>7.000000000000001E-4</c:v>
                </c:pt>
                <c:pt idx="49">
                  <c:v>1.1999999999999999E-3</c:v>
                </c:pt>
                <c:pt idx="50">
                  <c:v>1.1999999999999999E-3</c:v>
                </c:pt>
                <c:pt idx="51">
                  <c:v>5.0000000000000001E-4</c:v>
                </c:pt>
                <c:pt idx="52">
                  <c:v>1.1000000000000001E-3</c:v>
                </c:pt>
              </c:numCache>
            </c:numRef>
          </c:val>
          <c:extLst>
            <c:ext xmlns:c16="http://schemas.microsoft.com/office/drawing/2014/chart" uri="{C3380CC4-5D6E-409C-BE32-E72D297353CC}">
              <c16:uniqueId val="{00000000-1C95-0848-A066-17C46A4F718F}"/>
            </c:ext>
          </c:extLst>
        </c:ser>
        <c:ser>
          <c:idx val="1"/>
          <c:order val="1"/>
          <c:tx>
            <c:strRef>
              <c:f>age!$Q$9</c:f>
              <c:strCache>
                <c:ptCount val="1"/>
                <c:pt idx="0">
                  <c:v>ACS</c:v>
                </c:pt>
              </c:strCache>
            </c:strRef>
          </c:tx>
          <c:spPr>
            <a:solidFill>
              <a:schemeClr val="accent2"/>
            </a:solidFill>
            <a:ln>
              <a:noFill/>
            </a:ln>
            <a:effectLst/>
          </c:spPr>
          <c:invertIfNegative val="0"/>
          <c:cat>
            <c:strRef>
              <c:f>age!$L$10:$L$62</c:f>
              <c:strCache>
                <c:ptCount val="53"/>
                <c:pt idx="0">
                  <c:v>&lt;27</c:v>
                </c:pt>
                <c:pt idx="1">
                  <c:v>27</c:v>
                </c:pt>
                <c:pt idx="2">
                  <c:v>28</c:v>
                </c:pt>
                <c:pt idx="3">
                  <c:v>29</c:v>
                </c:pt>
                <c:pt idx="4">
                  <c:v>30</c:v>
                </c:pt>
                <c:pt idx="5">
                  <c:v>31</c:v>
                </c:pt>
                <c:pt idx="6">
                  <c:v>32</c:v>
                </c:pt>
                <c:pt idx="7">
                  <c:v>33</c:v>
                </c:pt>
                <c:pt idx="8">
                  <c:v>34</c:v>
                </c:pt>
                <c:pt idx="9">
                  <c:v>35</c:v>
                </c:pt>
                <c:pt idx="10">
                  <c:v>36</c:v>
                </c:pt>
                <c:pt idx="11">
                  <c:v>37</c:v>
                </c:pt>
                <c:pt idx="12">
                  <c:v>38</c:v>
                </c:pt>
                <c:pt idx="13">
                  <c:v>39</c:v>
                </c:pt>
                <c:pt idx="14">
                  <c:v>40</c:v>
                </c:pt>
                <c:pt idx="15">
                  <c:v>41</c:v>
                </c:pt>
                <c:pt idx="16">
                  <c:v>42</c:v>
                </c:pt>
                <c:pt idx="17">
                  <c:v>43</c:v>
                </c:pt>
                <c:pt idx="18">
                  <c:v>44</c:v>
                </c:pt>
                <c:pt idx="19">
                  <c:v>45</c:v>
                </c:pt>
                <c:pt idx="20">
                  <c:v>46</c:v>
                </c:pt>
                <c:pt idx="21">
                  <c:v>47</c:v>
                </c:pt>
                <c:pt idx="22">
                  <c:v>48</c:v>
                </c:pt>
                <c:pt idx="23">
                  <c:v>49</c:v>
                </c:pt>
                <c:pt idx="24">
                  <c:v>50</c:v>
                </c:pt>
                <c:pt idx="25">
                  <c:v>51</c:v>
                </c:pt>
                <c:pt idx="26">
                  <c:v>52</c:v>
                </c:pt>
                <c:pt idx="27">
                  <c:v>53</c:v>
                </c:pt>
                <c:pt idx="28">
                  <c:v>54</c:v>
                </c:pt>
                <c:pt idx="29">
                  <c:v>55</c:v>
                </c:pt>
                <c:pt idx="30">
                  <c:v>56</c:v>
                </c:pt>
                <c:pt idx="31">
                  <c:v>57</c:v>
                </c:pt>
                <c:pt idx="32">
                  <c:v>58</c:v>
                </c:pt>
                <c:pt idx="33">
                  <c:v>59</c:v>
                </c:pt>
                <c:pt idx="34">
                  <c:v>60</c:v>
                </c:pt>
                <c:pt idx="35">
                  <c:v>61</c:v>
                </c:pt>
                <c:pt idx="36">
                  <c:v>62</c:v>
                </c:pt>
                <c:pt idx="37">
                  <c:v>63</c:v>
                </c:pt>
                <c:pt idx="38">
                  <c:v>64</c:v>
                </c:pt>
                <c:pt idx="39">
                  <c:v>65</c:v>
                </c:pt>
                <c:pt idx="40">
                  <c:v>66</c:v>
                </c:pt>
                <c:pt idx="41">
                  <c:v>67</c:v>
                </c:pt>
                <c:pt idx="42">
                  <c:v>68</c:v>
                </c:pt>
                <c:pt idx="43">
                  <c:v>69</c:v>
                </c:pt>
                <c:pt idx="44">
                  <c:v>70</c:v>
                </c:pt>
                <c:pt idx="45">
                  <c:v>71</c:v>
                </c:pt>
                <c:pt idx="46">
                  <c:v>72</c:v>
                </c:pt>
                <c:pt idx="47">
                  <c:v>73</c:v>
                </c:pt>
                <c:pt idx="48">
                  <c:v>74</c:v>
                </c:pt>
                <c:pt idx="49">
                  <c:v>75</c:v>
                </c:pt>
                <c:pt idx="50">
                  <c:v>76</c:v>
                </c:pt>
                <c:pt idx="51">
                  <c:v>77</c:v>
                </c:pt>
                <c:pt idx="52">
                  <c:v>78 YEARS OLD OR OLDER</c:v>
                </c:pt>
              </c:strCache>
            </c:strRef>
          </c:cat>
          <c:val>
            <c:numRef>
              <c:f>age!$Q$10:$Q$62</c:f>
              <c:numCache>
                <c:formatCode>0.0%</c:formatCode>
                <c:ptCount val="53"/>
                <c:pt idx="0">
                  <c:v>8.1699999999999995E-2</c:v>
                </c:pt>
                <c:pt idx="1">
                  <c:v>2.3599999999999999E-2</c:v>
                </c:pt>
                <c:pt idx="2">
                  <c:v>2.69E-2</c:v>
                </c:pt>
                <c:pt idx="3">
                  <c:v>2.5399999999999999E-2</c:v>
                </c:pt>
                <c:pt idx="4">
                  <c:v>2.5899999999999999E-2</c:v>
                </c:pt>
                <c:pt idx="5">
                  <c:v>2.76E-2</c:v>
                </c:pt>
                <c:pt idx="6">
                  <c:v>2.5899999999999999E-2</c:v>
                </c:pt>
                <c:pt idx="7">
                  <c:v>2.6099999999999998E-2</c:v>
                </c:pt>
                <c:pt idx="8">
                  <c:v>2.5000000000000001E-2</c:v>
                </c:pt>
                <c:pt idx="9">
                  <c:v>2.6699999999999998E-2</c:v>
                </c:pt>
                <c:pt idx="10">
                  <c:v>2.3199999999999998E-2</c:v>
                </c:pt>
                <c:pt idx="11">
                  <c:v>2.4799999999999999E-2</c:v>
                </c:pt>
                <c:pt idx="12">
                  <c:v>2.3900000000000001E-2</c:v>
                </c:pt>
                <c:pt idx="13">
                  <c:v>2.3700000000000002E-2</c:v>
                </c:pt>
                <c:pt idx="14">
                  <c:v>2.4799999999999999E-2</c:v>
                </c:pt>
                <c:pt idx="15">
                  <c:v>2.2499999999999999E-2</c:v>
                </c:pt>
                <c:pt idx="16">
                  <c:v>2.3E-2</c:v>
                </c:pt>
                <c:pt idx="17">
                  <c:v>2.3E-2</c:v>
                </c:pt>
                <c:pt idx="18">
                  <c:v>2.4E-2</c:v>
                </c:pt>
                <c:pt idx="19">
                  <c:v>2.4399999999999998E-2</c:v>
                </c:pt>
                <c:pt idx="20">
                  <c:v>2.52E-2</c:v>
                </c:pt>
                <c:pt idx="21">
                  <c:v>2.4399999999999998E-2</c:v>
                </c:pt>
                <c:pt idx="22">
                  <c:v>2.3599999999999999E-2</c:v>
                </c:pt>
                <c:pt idx="23">
                  <c:v>2.1899999999999999E-2</c:v>
                </c:pt>
                <c:pt idx="24">
                  <c:v>2.2200000000000001E-2</c:v>
                </c:pt>
                <c:pt idx="25">
                  <c:v>2.06E-2</c:v>
                </c:pt>
                <c:pt idx="26">
                  <c:v>2.07E-2</c:v>
                </c:pt>
                <c:pt idx="27">
                  <c:v>2.2599999999999999E-2</c:v>
                </c:pt>
                <c:pt idx="28">
                  <c:v>2.23E-2</c:v>
                </c:pt>
                <c:pt idx="29">
                  <c:v>2.3199999999999998E-2</c:v>
                </c:pt>
                <c:pt idx="30">
                  <c:v>2.1700000000000001E-2</c:v>
                </c:pt>
                <c:pt idx="31">
                  <c:v>2.1099999999999997E-2</c:v>
                </c:pt>
                <c:pt idx="32">
                  <c:v>2.1899999999999999E-2</c:v>
                </c:pt>
                <c:pt idx="33">
                  <c:v>2.3700000000000002E-2</c:v>
                </c:pt>
                <c:pt idx="34">
                  <c:v>2.3099999999999999E-2</c:v>
                </c:pt>
                <c:pt idx="35">
                  <c:v>2.07E-2</c:v>
                </c:pt>
                <c:pt idx="36">
                  <c:v>1.8200000000000001E-2</c:v>
                </c:pt>
                <c:pt idx="37">
                  <c:v>1.7100000000000001E-2</c:v>
                </c:pt>
                <c:pt idx="38">
                  <c:v>1.3500000000000002E-2</c:v>
                </c:pt>
                <c:pt idx="39">
                  <c:v>1.0500000000000001E-2</c:v>
                </c:pt>
                <c:pt idx="40">
                  <c:v>6.8999999999999999E-3</c:v>
                </c:pt>
                <c:pt idx="41">
                  <c:v>5.0000000000000001E-3</c:v>
                </c:pt>
                <c:pt idx="42">
                  <c:v>4.3E-3</c:v>
                </c:pt>
                <c:pt idx="43">
                  <c:v>3.5999999999999999E-3</c:v>
                </c:pt>
                <c:pt idx="44">
                  <c:v>2.2000000000000001E-3</c:v>
                </c:pt>
                <c:pt idx="45">
                  <c:v>1.7000000000000001E-3</c:v>
                </c:pt>
                <c:pt idx="46">
                  <c:v>1.1999999999999999E-3</c:v>
                </c:pt>
                <c:pt idx="47">
                  <c:v>8.0000000000000004E-4</c:v>
                </c:pt>
                <c:pt idx="48">
                  <c:v>1.1000000000000001E-3</c:v>
                </c:pt>
                <c:pt idx="49">
                  <c:v>5.9999999999999995E-4</c:v>
                </c:pt>
                <c:pt idx="50">
                  <c:v>5.9999999999999995E-4</c:v>
                </c:pt>
                <c:pt idx="51">
                  <c:v>4.0000000000000002E-4</c:v>
                </c:pt>
                <c:pt idx="52">
                  <c:v>1.2999999999999997E-3</c:v>
                </c:pt>
              </c:numCache>
            </c:numRef>
          </c:val>
          <c:extLst>
            <c:ext xmlns:c16="http://schemas.microsoft.com/office/drawing/2014/chart" uri="{C3380CC4-5D6E-409C-BE32-E72D297353CC}">
              <c16:uniqueId val="{00000001-1C95-0848-A066-17C46A4F718F}"/>
            </c:ext>
          </c:extLst>
        </c:ser>
        <c:dLbls>
          <c:showLegendKey val="0"/>
          <c:showVal val="0"/>
          <c:showCatName val="0"/>
          <c:showSerName val="0"/>
          <c:showPercent val="0"/>
          <c:showBubbleSize val="0"/>
        </c:dLbls>
        <c:gapWidth val="219"/>
        <c:overlap val="-27"/>
        <c:axId val="552993279"/>
        <c:axId val="552994911"/>
      </c:barChart>
      <c:catAx>
        <c:axId val="552993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52994911"/>
        <c:crosses val="autoZero"/>
        <c:auto val="1"/>
        <c:lblAlgn val="ctr"/>
        <c:lblOffset val="100"/>
        <c:noMultiLvlLbl val="0"/>
      </c:catAx>
      <c:valAx>
        <c:axId val="55299491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52993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8F091-A398-1045-B9BE-99DAC7423DFB}" type="datetimeFigureOut">
              <a:rPr lang="en-US" smtClean="0"/>
              <a:t>1/21/21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E588EF-F9BF-BF41-A031-7159A7071838}" type="slidenum">
              <a:rPr lang="en-US" smtClean="0"/>
              <a:t>‹#›</a:t>
            </a:fld>
            <a:endParaRPr lang="en-US"/>
          </a:p>
        </p:txBody>
      </p:sp>
    </p:spTree>
    <p:extLst>
      <p:ext uri="{BB962C8B-B14F-4D97-AF65-F5344CB8AC3E}">
        <p14:creationId xmlns:p14="http://schemas.microsoft.com/office/powerpoint/2010/main" val="3503098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B7833D-D0AA-4DCD-A1FD-49E43A30758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786949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2D5216F-BE4F-AE49-BF29-CDAD6F6F1EA6}" type="datetimeFigureOut">
              <a:rPr lang="en-US" smtClean="0"/>
              <a:t>1/21/21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142045708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7400" y="370332"/>
            <a:ext cx="10071100" cy="1188720"/>
          </a:xfrm>
        </p:spPr>
        <p:txBody>
          <a:bodyPr/>
          <a:lstStyle/>
          <a:p>
            <a:r>
              <a:rPr lang="en-US" dirty="0"/>
              <a:t>Click to edit Master title style</a:t>
            </a:r>
          </a:p>
        </p:txBody>
      </p:sp>
      <p:sp>
        <p:nvSpPr>
          <p:cNvPr id="3" name="Content Placeholder 2"/>
          <p:cNvSpPr>
            <a:spLocks noGrp="1"/>
          </p:cNvSpPr>
          <p:nvPr>
            <p:ph idx="1"/>
          </p:nvPr>
        </p:nvSpPr>
        <p:spPr>
          <a:xfrm>
            <a:off x="787400" y="1905000"/>
            <a:ext cx="10071100" cy="39883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2D5216F-BE4F-AE49-BF29-CDAD6F6F1EA6}" type="datetimeFigureOut">
              <a:rPr lang="en-US" smtClean="0"/>
              <a:t>1/21/21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2586286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82D5216F-BE4F-AE49-BF29-CDAD6F6F1EA6}" type="datetimeFigureOut">
              <a:rPr lang="en-US" smtClean="0"/>
              <a:t>1/21/21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37248492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2D5216F-BE4F-AE49-BF29-CDAD6F6F1EA6}" type="datetimeFigureOut">
              <a:rPr lang="en-US" smtClean="0"/>
              <a:t>1/21/21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109813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2D5216F-BE4F-AE49-BF29-CDAD6F6F1EA6}" type="datetimeFigureOut">
              <a:rPr lang="en-US" smtClean="0"/>
              <a:t>1/21/21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064A1B-62B4-A849-B5AD-A27CFC0E734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3266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D5216F-BE4F-AE49-BF29-CDAD6F6F1EA6}" type="datetimeFigureOut">
              <a:rPr lang="en-US" smtClean="0"/>
              <a:t>1/21/21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2467314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D5216F-BE4F-AE49-BF29-CDAD6F6F1EA6}" type="datetimeFigureOut">
              <a:rPr lang="en-US" smtClean="0"/>
              <a:t>1/21/21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3356220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82D5216F-BE4F-AE49-BF29-CDAD6F6F1EA6}" type="datetimeFigureOut">
              <a:rPr lang="en-US" smtClean="0"/>
              <a:t>1/21/21</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3738282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2D5216F-BE4F-AE49-BF29-CDAD6F6F1EA6}" type="datetimeFigureOut">
              <a:rPr lang="en-US" smtClean="0"/>
              <a:t>1/21/21</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1999013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D5216F-BE4F-AE49-BF29-CDAD6F6F1EA6}" type="datetimeFigureOut">
              <a:rPr lang="en-US" smtClean="0"/>
              <a:t>1/21/21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3462614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D5216F-BE4F-AE49-BF29-CDAD6F6F1EA6}" type="datetimeFigureOut">
              <a:rPr lang="en-US" smtClean="0"/>
              <a:t>1/21/21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64A1B-62B4-A849-B5AD-A27CFC0E734B}" type="slidenum">
              <a:rPr lang="en-US" smtClean="0"/>
              <a:t>‹#›</a:t>
            </a:fld>
            <a:endParaRPr lang="en-US"/>
          </a:p>
        </p:txBody>
      </p:sp>
    </p:spTree>
    <p:extLst>
      <p:ext uri="{BB962C8B-B14F-4D97-AF65-F5344CB8AC3E}">
        <p14:creationId xmlns:p14="http://schemas.microsoft.com/office/powerpoint/2010/main" val="966637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10972800" cy="4525963"/>
          </a:xfrm>
          <a:prstGeom prst="rect">
            <a:avLst/>
          </a:prstGeom>
        </p:spPr>
        <p:txBody>
          <a:bodyPr>
            <a:normAutofit/>
          </a:bodyPr>
          <a:lstStyle>
            <a:lvl1pPr marL="342900" indent="-342900">
              <a:buFont typeface="Wingdings" panose="05000000000000000000" pitchFamily="2" charset="2"/>
              <a:buChar cha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413933" y="6382941"/>
            <a:ext cx="3860800" cy="365125"/>
          </a:xfrm>
          <a:prstGeom prst="rect">
            <a:avLst/>
          </a:prstGeom>
        </p:spPr>
        <p:txBody>
          <a:bodyPr anchor="b"/>
          <a:lstStyle>
            <a:lvl1pPr>
              <a:defRPr sz="800">
                <a:solidFill>
                  <a:schemeClr val="bg1">
                    <a:lumMod val="50000"/>
                  </a:schemeClr>
                </a:solidFill>
              </a:defRPr>
            </a:lvl1pPr>
          </a:lstStyle>
          <a:p>
            <a:r>
              <a:rPr lang="en-US" dirty="0">
                <a:solidFill>
                  <a:prstClr val="white">
                    <a:lumMod val="50000"/>
                  </a:prstClr>
                </a:solidFill>
              </a:rPr>
              <a:t>Sources &amp; Notes</a:t>
            </a:r>
          </a:p>
        </p:txBody>
      </p:sp>
      <p:sp>
        <p:nvSpPr>
          <p:cNvPr id="7" name="Title 1"/>
          <p:cNvSpPr>
            <a:spLocks noGrp="1"/>
          </p:cNvSpPr>
          <p:nvPr>
            <p:ph type="ctrTitle"/>
          </p:nvPr>
        </p:nvSpPr>
        <p:spPr>
          <a:xfrm>
            <a:off x="609600" y="152400"/>
            <a:ext cx="10972800" cy="685800"/>
          </a:xfrm>
          <a:prstGeom prst="rect">
            <a:avLst/>
          </a:prstGeom>
        </p:spPr>
        <p:txBody>
          <a:bodyPr lIns="91402" tIns="45701" rIns="91402" bIns="45701" anchor="ctr"/>
          <a:lstStyle>
            <a:lvl1pPr algn="l">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32698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2D5216F-BE4F-AE49-BF29-CDAD6F6F1EA6}" type="datetimeFigureOut">
              <a:rPr lang="en-US" smtClean="0"/>
              <a:t>1/21/21</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E064A1B-62B4-A849-B5AD-A27CFC0E734B}" type="slidenum">
              <a:rPr lang="en-US" smtClean="0"/>
              <a:t>‹#›</a:t>
            </a:fld>
            <a:endParaRPr lang="en-US"/>
          </a:p>
        </p:txBody>
      </p:sp>
    </p:spTree>
    <p:extLst>
      <p:ext uri="{BB962C8B-B14F-4D97-AF65-F5344CB8AC3E}">
        <p14:creationId xmlns:p14="http://schemas.microsoft.com/office/powerpoint/2010/main" val="2672902003"/>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hyperlink" Target="http://www.nap.edu/" TargetMode="Externa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aacnnursing.org/Portals/42/News/Surveys-Data/Race-and-Ethnicity-of-Students-Nursing-Programs.pdf" TargetMode="Externa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aacnnursing.org/Portals/42/News/Surveys-Data/Race-and-Ethnicity-of-Students-Nursing-Programs.pdf" TargetMode="Externa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14EB1-9DD0-2243-AC28-6FA798A4759E}"/>
              </a:ext>
            </a:extLst>
          </p:cNvPr>
          <p:cNvSpPr>
            <a:spLocks noGrp="1"/>
          </p:cNvSpPr>
          <p:nvPr>
            <p:ph type="ctrTitle"/>
          </p:nvPr>
        </p:nvSpPr>
        <p:spPr>
          <a:xfrm>
            <a:off x="1600200" y="1606630"/>
            <a:ext cx="8991600" cy="2229264"/>
          </a:xfrm>
        </p:spPr>
        <p:txBody>
          <a:bodyPr>
            <a:normAutofit fontScale="90000"/>
          </a:bodyPr>
          <a:lstStyle/>
          <a:p>
            <a:r>
              <a:rPr lang="en-US" b="1" dirty="0"/>
              <a:t>Weighting Issues Associated With the 2018 NSSRN</a:t>
            </a:r>
            <a:r>
              <a:rPr lang="en-US" sz="4000" dirty="0"/>
              <a:t>:</a:t>
            </a:r>
            <a:br>
              <a:rPr lang="en-US" sz="4000" dirty="0"/>
            </a:br>
            <a:r>
              <a:rPr lang="en-US" sz="4000" dirty="0"/>
              <a:t> </a:t>
            </a:r>
            <a:r>
              <a:rPr lang="en-US" sz="3100" dirty="0"/>
              <a:t>minority and other workforce characteristics</a:t>
            </a:r>
          </a:p>
        </p:txBody>
      </p:sp>
      <p:sp>
        <p:nvSpPr>
          <p:cNvPr id="3" name="Subtitle 2">
            <a:extLst>
              <a:ext uri="{FF2B5EF4-FFF2-40B4-BE49-F238E27FC236}">
                <a16:creationId xmlns:a16="http://schemas.microsoft.com/office/drawing/2014/main" id="{59CBA511-7769-724D-90D7-9269B5F037F9}"/>
              </a:ext>
            </a:extLst>
          </p:cNvPr>
          <p:cNvSpPr>
            <a:spLocks noGrp="1"/>
          </p:cNvSpPr>
          <p:nvPr>
            <p:ph type="subTitle" idx="1"/>
          </p:nvPr>
        </p:nvSpPr>
        <p:spPr>
          <a:xfrm>
            <a:off x="1968500" y="4352544"/>
            <a:ext cx="8077200" cy="1883156"/>
          </a:xfrm>
        </p:spPr>
        <p:txBody>
          <a:bodyPr>
            <a:noAutofit/>
          </a:bodyPr>
          <a:lstStyle/>
          <a:p>
            <a:r>
              <a:rPr lang="en-US" sz="1800" dirty="0">
                <a:solidFill>
                  <a:schemeClr val="bg1"/>
                </a:solidFill>
              </a:rPr>
              <a:t>David I Auerbach</a:t>
            </a:r>
          </a:p>
          <a:p>
            <a:r>
              <a:rPr lang="en-US" sz="1800" dirty="0">
                <a:solidFill>
                  <a:schemeClr val="bg1"/>
                </a:solidFill>
              </a:rPr>
              <a:t>Peter I </a:t>
            </a:r>
            <a:r>
              <a:rPr lang="en-US" sz="1800" dirty="0" err="1">
                <a:solidFill>
                  <a:schemeClr val="bg1"/>
                </a:solidFill>
              </a:rPr>
              <a:t>Buerhaus</a:t>
            </a:r>
            <a:endParaRPr lang="en-US" sz="1800" dirty="0">
              <a:solidFill>
                <a:schemeClr val="bg1"/>
              </a:solidFill>
            </a:endParaRPr>
          </a:p>
          <a:p>
            <a:r>
              <a:rPr lang="en-US" sz="1800" dirty="0">
                <a:solidFill>
                  <a:schemeClr val="bg1"/>
                </a:solidFill>
              </a:rPr>
              <a:t>Douglas O </a:t>
            </a:r>
            <a:r>
              <a:rPr lang="en-US" sz="1800" dirty="0" err="1">
                <a:solidFill>
                  <a:schemeClr val="bg1"/>
                </a:solidFill>
              </a:rPr>
              <a:t>Staiger</a:t>
            </a:r>
            <a:endParaRPr lang="en-US" sz="1800" dirty="0">
              <a:solidFill>
                <a:schemeClr val="bg1"/>
              </a:solidFill>
            </a:endParaRPr>
          </a:p>
          <a:p>
            <a:r>
              <a:rPr lang="en-US" sz="1800" dirty="0">
                <a:solidFill>
                  <a:schemeClr val="bg1"/>
                </a:solidFill>
              </a:rPr>
              <a:t>Montana State University Center for Interdisciplinary Workforce Studies</a:t>
            </a:r>
          </a:p>
          <a:p>
            <a:r>
              <a:rPr lang="en-US" sz="1800" dirty="0">
                <a:solidFill>
                  <a:schemeClr val="bg1"/>
                </a:solidFill>
              </a:rPr>
              <a:t>1/14/2021</a:t>
            </a:r>
          </a:p>
        </p:txBody>
      </p:sp>
    </p:spTree>
    <p:extLst>
      <p:ext uri="{BB962C8B-B14F-4D97-AF65-F5344CB8AC3E}">
        <p14:creationId xmlns:p14="http://schemas.microsoft.com/office/powerpoint/2010/main" val="1028249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spid="_x0000_s1025"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25589" y="1589"/>
                        <a:ext cx="1587" cy="1587"/>
                      </a:xfrm>
                      <a:prstGeom prst="rect">
                        <a:avLst/>
                      </a:prstGeom>
                    </p:spPr>
                  </p:pic>
                </p:oleObj>
              </mc:Fallback>
            </mc:AlternateContent>
          </a:graphicData>
        </a:graphic>
      </p:graphicFrame>
      <p:sp>
        <p:nvSpPr>
          <p:cNvPr id="3" name="Title 2"/>
          <p:cNvSpPr>
            <a:spLocks noGrp="1"/>
          </p:cNvSpPr>
          <p:nvPr>
            <p:ph type="ctrTitle"/>
          </p:nvPr>
        </p:nvSpPr>
        <p:spPr/>
        <p:txBody>
          <a:bodyPr>
            <a:normAutofit/>
          </a:bodyPr>
          <a:lstStyle/>
          <a:p>
            <a:pPr algn="ctr"/>
            <a:r>
              <a:rPr lang="en-US" sz="2000" dirty="0">
                <a:solidFill>
                  <a:schemeClr val="tx1"/>
                </a:solidFill>
              </a:rPr>
              <a:t>Why is racial and ethnic diversity important in the nursing workforce?</a:t>
            </a:r>
          </a:p>
        </p:txBody>
      </p:sp>
      <p:sp>
        <p:nvSpPr>
          <p:cNvPr id="5" name="Content Placeholder 4">
            <a:extLst>
              <a:ext uri="{FF2B5EF4-FFF2-40B4-BE49-F238E27FC236}">
                <a16:creationId xmlns:a16="http://schemas.microsoft.com/office/drawing/2014/main" id="{283D9B03-87DC-C14C-A308-48AE9A7EA5D5}"/>
              </a:ext>
            </a:extLst>
          </p:cNvPr>
          <p:cNvSpPr>
            <a:spLocks noGrp="1"/>
          </p:cNvSpPr>
          <p:nvPr>
            <p:ph idx="1"/>
          </p:nvPr>
        </p:nvSpPr>
        <p:spPr>
          <a:xfrm>
            <a:off x="609600" y="1235122"/>
            <a:ext cx="10613571" cy="4822371"/>
          </a:xfrm>
        </p:spPr>
        <p:txBody>
          <a:bodyPr>
            <a:normAutofit/>
          </a:bodyPr>
          <a:lstStyle/>
          <a:p>
            <a:pPr>
              <a:lnSpc>
                <a:spcPct val="110000"/>
              </a:lnSpc>
            </a:pPr>
            <a:r>
              <a:rPr lang="en-US" dirty="0"/>
              <a:t>Increasing the diversity of the nursing workforce has long been a policy goal, particularly following evidence that “</a:t>
            </a:r>
            <a:r>
              <a:rPr lang="en-US" i="1" dirty="0"/>
              <a:t>greater diversity among health professionals is associated with improved access to care for racial and ethnic minority patients, greater patient choice and satisfaction, better patient–provider communication, and better educational experiences for all students while in training</a:t>
            </a:r>
            <a:r>
              <a:rPr lang="en-US" dirty="0"/>
              <a:t>” (</a:t>
            </a:r>
            <a:r>
              <a:rPr lang="en-US" dirty="0" err="1"/>
              <a:t>Bristo</a:t>
            </a:r>
            <a:r>
              <a:rPr lang="en-US" dirty="0"/>
              <a:t>, Butler, &amp; </a:t>
            </a:r>
            <a:r>
              <a:rPr lang="en-US" dirty="0" err="1"/>
              <a:t>Smedly</a:t>
            </a:r>
            <a:r>
              <a:rPr lang="en-US" dirty="0"/>
              <a:t>, Institute of Medicine, 2004).  </a:t>
            </a:r>
          </a:p>
          <a:p>
            <a:endParaRPr lang="en-US" sz="800" dirty="0"/>
          </a:p>
          <a:p>
            <a:pPr>
              <a:lnSpc>
                <a:spcPct val="110000"/>
              </a:lnSpc>
            </a:pPr>
            <a:r>
              <a:rPr lang="en-US" dirty="0"/>
              <a:t>The 2015 National Academy of Sciences assessment of the 2010 Institute of Medicine Report, </a:t>
            </a:r>
            <a:r>
              <a:rPr lang="en-US" u="sng" dirty="0"/>
              <a:t>The Future of Nursing: Leading Change, Advancing Health</a:t>
            </a:r>
            <a:r>
              <a:rPr lang="en-US" dirty="0"/>
              <a:t>, emphasized that “a more diverse workforce will help better meet current and future health care needs and provide more culturally relevant care” (IOM, 2016). </a:t>
            </a:r>
          </a:p>
          <a:p>
            <a:pPr>
              <a:lnSpc>
                <a:spcPct val="110000"/>
              </a:lnSpc>
            </a:pPr>
            <a:endParaRPr lang="en-US" sz="900" dirty="0"/>
          </a:p>
          <a:p>
            <a:pPr>
              <a:lnSpc>
                <a:spcPct val="110000"/>
              </a:lnSpc>
            </a:pPr>
            <a:r>
              <a:rPr lang="en-US" dirty="0"/>
              <a:t>A recent paper finds a direct effect of provider-patient concordance, “In the United States, Black newborns die at three times the rate of White newborns. Results examining 1.8 million hospital births in the state of Florida between 1992 and 2015 suggest that newborn–physician racial concordance is associated with a significant improvement in mortality for Black infants.” (Greenwood et al, 2020)</a:t>
            </a:r>
          </a:p>
        </p:txBody>
      </p:sp>
      <p:sp>
        <p:nvSpPr>
          <p:cNvPr id="6" name="Text Placeholder 2">
            <a:extLst>
              <a:ext uri="{FF2B5EF4-FFF2-40B4-BE49-F238E27FC236}">
                <a16:creationId xmlns:a16="http://schemas.microsoft.com/office/drawing/2014/main" id="{E0543F88-5623-4E46-867C-1512B846C3FE}"/>
              </a:ext>
            </a:extLst>
          </p:cNvPr>
          <p:cNvSpPr txBox="1">
            <a:spLocks/>
          </p:cNvSpPr>
          <p:nvPr/>
        </p:nvSpPr>
        <p:spPr>
          <a:xfrm>
            <a:off x="838199" y="6057493"/>
            <a:ext cx="10101943" cy="648107"/>
          </a:xfrm>
          <a:prstGeom prst="rect">
            <a:avLst/>
          </a:prstGeom>
        </p:spPr>
        <p:txBody>
          <a:bodyPr/>
          <a:lstStyle>
            <a:lvl1pPr marL="342900" indent="-342900" algn="l" defTabSz="914400" rtl="0" eaLnBrk="1" latinLnBrk="0" hangingPunct="1">
              <a:spcBef>
                <a:spcPct val="20000"/>
              </a:spcBef>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t>Bristow, L.R., Butler, A. S., Smedley, B. , eds. (2004).  In the nation's compelling interest: Ensuring diversity in the health-care workforce. National Academies Press, Washington, DC. </a:t>
            </a:r>
          </a:p>
          <a:p>
            <a:pPr marL="0" indent="0">
              <a:buNone/>
            </a:pPr>
            <a:r>
              <a:rPr lang="en-US" sz="800" dirty="0"/>
              <a:t>Altman SH, Butler AS, </a:t>
            </a:r>
            <a:r>
              <a:rPr lang="en-US" sz="800" dirty="0" err="1"/>
              <a:t>Shern</a:t>
            </a:r>
            <a:r>
              <a:rPr lang="en-US" sz="800" dirty="0"/>
              <a:t> L, editors. (2016). Assessing progress on the Institute of Medicine Report The future of nursing. Committee for Assessing Progress on Implementing the Recommendations of the Institute of Medicine Report, The future of nursing: Leading change, advancing health.  Institute of Medicine; National Academies of Sciences, Engineering, and Medicine.  Washington (DC): </a:t>
            </a:r>
            <a:r>
              <a:rPr lang="en-US" sz="800" dirty="0">
                <a:hlinkClick r:id="rId7"/>
              </a:rPr>
              <a:t>National Academies Press (US)</a:t>
            </a:r>
            <a:endParaRPr lang="en-US" sz="800" dirty="0"/>
          </a:p>
          <a:p>
            <a:pPr marL="0" indent="0">
              <a:buNone/>
            </a:pPr>
            <a:r>
              <a:rPr lang="en-US" sz="800" dirty="0"/>
              <a:t>Greenwood, Brad N., et al. "Physician–patient racial concordance and disparities in birthing mortality for newborns." </a:t>
            </a:r>
            <a:r>
              <a:rPr lang="en-US" sz="800" i="1" dirty="0"/>
              <a:t>Proceedings of the National Academy of Sciences</a:t>
            </a:r>
            <a:r>
              <a:rPr lang="en-US" sz="800" dirty="0"/>
              <a:t> 117.35 (2020): 21194-21200.</a:t>
            </a:r>
          </a:p>
        </p:txBody>
      </p:sp>
    </p:spTree>
    <p:extLst>
      <p:ext uri="{BB962C8B-B14F-4D97-AF65-F5344CB8AC3E}">
        <p14:creationId xmlns:p14="http://schemas.microsoft.com/office/powerpoint/2010/main" val="3952469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9D57E2-A168-7B43-988B-7C84E914EB94}"/>
              </a:ext>
            </a:extLst>
          </p:cNvPr>
          <p:cNvSpPr>
            <a:spLocks noGrp="1"/>
          </p:cNvSpPr>
          <p:nvPr>
            <p:ph type="ctrTitle"/>
          </p:nvPr>
        </p:nvSpPr>
        <p:spPr/>
        <p:txBody>
          <a:bodyPr/>
          <a:lstStyle/>
          <a:p>
            <a:pPr algn="ctr"/>
            <a:r>
              <a:rPr lang="en-US" dirty="0">
                <a:solidFill>
                  <a:schemeClr val="tx1"/>
                </a:solidFill>
              </a:rPr>
              <a:t>What do we know about diversity in the nursing workforce?</a:t>
            </a:r>
          </a:p>
        </p:txBody>
      </p:sp>
    </p:spTree>
    <p:extLst>
      <p:ext uri="{BB962C8B-B14F-4D97-AF65-F5344CB8AC3E}">
        <p14:creationId xmlns:p14="http://schemas.microsoft.com/office/powerpoint/2010/main" val="2587346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157989-5477-A64B-9F8D-760E961D7A37}"/>
              </a:ext>
            </a:extLst>
          </p:cNvPr>
          <p:cNvSpPr>
            <a:spLocks noGrp="1"/>
          </p:cNvSpPr>
          <p:nvPr>
            <p:ph type="ctrTitle"/>
          </p:nvPr>
        </p:nvSpPr>
        <p:spPr>
          <a:xfrm>
            <a:off x="609600" y="152400"/>
            <a:ext cx="10972800" cy="823020"/>
          </a:xfrm>
        </p:spPr>
        <p:txBody>
          <a:bodyPr>
            <a:noAutofit/>
          </a:bodyPr>
          <a:lstStyle/>
          <a:p>
            <a:pPr algn="ctr"/>
            <a:r>
              <a:rPr lang="en-US" sz="1600" dirty="0">
                <a:solidFill>
                  <a:schemeClr val="tx1"/>
                </a:solidFill>
              </a:rPr>
              <a:t>The 2008 NSSRN found Hispanic/Latino and Black/African American RNs to be significantly under-represented in the nursing workforce</a:t>
            </a:r>
          </a:p>
        </p:txBody>
      </p:sp>
      <p:sp>
        <p:nvSpPr>
          <p:cNvPr id="4" name="Rectangle 3">
            <a:extLst>
              <a:ext uri="{FF2B5EF4-FFF2-40B4-BE49-F238E27FC236}">
                <a16:creationId xmlns:a16="http://schemas.microsoft.com/office/drawing/2014/main" id="{6CBED6DA-FA01-F749-B353-60AF5428E40E}"/>
              </a:ext>
            </a:extLst>
          </p:cNvPr>
          <p:cNvSpPr/>
          <p:nvPr/>
        </p:nvSpPr>
        <p:spPr>
          <a:xfrm>
            <a:off x="609600" y="6582489"/>
            <a:ext cx="9263009" cy="246221"/>
          </a:xfrm>
          <a:prstGeom prst="rect">
            <a:avLst/>
          </a:prstGeom>
        </p:spPr>
        <p:txBody>
          <a:bodyPr wrap="square">
            <a:spAutoFit/>
          </a:bodyPr>
          <a:lstStyle/>
          <a:p>
            <a:r>
              <a:rPr lang="en-US" sz="1000" dirty="0">
                <a:solidFill>
                  <a:srgbClr val="222222"/>
                </a:solidFill>
                <a:latin typeface="Times New Roman" panose="02020603050405020304" pitchFamily="18" charset="0"/>
                <a:ea typeface="Times New Roman" panose="02020603050405020304" pitchFamily="18" charset="0"/>
              </a:rPr>
              <a:t>US HHS HRSA (2010). The Registered Nurse Population: Findings from the 2008 NSSRN. https://</a:t>
            </a:r>
            <a:r>
              <a:rPr lang="en-US" sz="1000" dirty="0" err="1">
                <a:solidFill>
                  <a:srgbClr val="222222"/>
                </a:solidFill>
                <a:latin typeface="Times New Roman" panose="02020603050405020304" pitchFamily="18" charset="0"/>
                <a:ea typeface="Times New Roman" panose="02020603050405020304" pitchFamily="18" charset="0"/>
              </a:rPr>
              <a:t>data.hrsa.gov</a:t>
            </a:r>
            <a:r>
              <a:rPr lang="en-US" sz="1000" dirty="0">
                <a:solidFill>
                  <a:srgbClr val="222222"/>
                </a:solidFill>
                <a:latin typeface="Times New Roman" panose="02020603050405020304" pitchFamily="18" charset="0"/>
                <a:ea typeface="Times New Roman" panose="02020603050405020304" pitchFamily="18" charset="0"/>
              </a:rPr>
              <a:t>/</a:t>
            </a:r>
            <a:r>
              <a:rPr lang="en-US" sz="1000" dirty="0" err="1">
                <a:solidFill>
                  <a:srgbClr val="222222"/>
                </a:solidFill>
                <a:latin typeface="Times New Roman" panose="02020603050405020304" pitchFamily="18" charset="0"/>
                <a:ea typeface="Times New Roman" panose="02020603050405020304" pitchFamily="18" charset="0"/>
              </a:rPr>
              <a:t>DataDownload</a:t>
            </a:r>
            <a:r>
              <a:rPr lang="en-US" sz="1000" dirty="0">
                <a:solidFill>
                  <a:srgbClr val="222222"/>
                </a:solidFill>
                <a:latin typeface="Times New Roman" panose="02020603050405020304" pitchFamily="18" charset="0"/>
                <a:ea typeface="Times New Roman" panose="02020603050405020304" pitchFamily="18" charset="0"/>
              </a:rPr>
              <a:t>/NSSRN/GeneralPUF08/</a:t>
            </a:r>
            <a:r>
              <a:rPr lang="en-US" sz="1000" dirty="0" err="1">
                <a:solidFill>
                  <a:srgbClr val="222222"/>
                </a:solidFill>
                <a:latin typeface="Times New Roman" panose="02020603050405020304" pitchFamily="18" charset="0"/>
                <a:ea typeface="Times New Roman" panose="02020603050405020304" pitchFamily="18" charset="0"/>
              </a:rPr>
              <a:t>rnsurveyfinal.pdf</a:t>
            </a:r>
            <a:r>
              <a:rPr lang="en-US" sz="1000" dirty="0">
                <a:solidFill>
                  <a:srgbClr val="222222"/>
                </a:solidFill>
                <a:latin typeface="Times New Roman" panose="02020603050405020304" pitchFamily="18" charset="0"/>
                <a:ea typeface="Times New Roman" panose="02020603050405020304" pitchFamily="18" charset="0"/>
              </a:rPr>
              <a:t>.</a:t>
            </a:r>
            <a:endParaRPr lang="en-US" sz="1000" dirty="0">
              <a:latin typeface="Times New Roman" panose="02020603050405020304" pitchFamily="18" charset="0"/>
              <a:ea typeface="Times New Roman" panose="02020603050405020304" pitchFamily="18" charset="0"/>
            </a:endParaRPr>
          </a:p>
        </p:txBody>
      </p:sp>
      <p:pic>
        <p:nvPicPr>
          <p:cNvPr id="7" name="Picture 6">
            <a:extLst>
              <a:ext uri="{FF2B5EF4-FFF2-40B4-BE49-F238E27FC236}">
                <a16:creationId xmlns:a16="http://schemas.microsoft.com/office/drawing/2014/main" id="{36592FF2-46D8-2F48-A15E-728B3E536713}"/>
              </a:ext>
            </a:extLst>
          </p:cNvPr>
          <p:cNvPicPr>
            <a:picLocks noChangeAspect="1"/>
          </p:cNvPicPr>
          <p:nvPr/>
        </p:nvPicPr>
        <p:blipFill>
          <a:blip r:embed="rId2"/>
          <a:stretch>
            <a:fillRect/>
          </a:stretch>
        </p:blipFill>
        <p:spPr>
          <a:xfrm>
            <a:off x="1216058" y="1087448"/>
            <a:ext cx="8656551" cy="5496523"/>
          </a:xfrm>
          <a:prstGeom prst="rect">
            <a:avLst/>
          </a:prstGeom>
        </p:spPr>
      </p:pic>
      <p:sp>
        <p:nvSpPr>
          <p:cNvPr id="5" name="Oval 4">
            <a:extLst>
              <a:ext uri="{FF2B5EF4-FFF2-40B4-BE49-F238E27FC236}">
                <a16:creationId xmlns:a16="http://schemas.microsoft.com/office/drawing/2014/main" id="{FAD0F4EE-4DA3-3841-B6D8-E55458F59AA6}"/>
              </a:ext>
            </a:extLst>
          </p:cNvPr>
          <p:cNvSpPr/>
          <p:nvPr/>
        </p:nvSpPr>
        <p:spPr>
          <a:xfrm>
            <a:off x="1677971" y="3704735"/>
            <a:ext cx="3450210" cy="1385740"/>
          </a:xfrm>
          <a:prstGeom prst="ellipse">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152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ECB362-AE83-0A41-B20D-EBD7F0636138}"/>
              </a:ext>
            </a:extLst>
          </p:cNvPr>
          <p:cNvSpPr>
            <a:spLocks noGrp="1"/>
          </p:cNvSpPr>
          <p:nvPr>
            <p:ph type="ctrTitle"/>
          </p:nvPr>
        </p:nvSpPr>
        <p:spPr/>
        <p:txBody>
          <a:bodyPr/>
          <a:lstStyle/>
          <a:p>
            <a:r>
              <a:rPr lang="en-US" dirty="0">
                <a:solidFill>
                  <a:schemeClr val="tx1"/>
                </a:solidFill>
              </a:rPr>
              <a:t>A 2010 study comparing </a:t>
            </a:r>
            <a:r>
              <a:rPr lang="en-US" dirty="0" err="1">
                <a:solidFill>
                  <a:schemeClr val="tx1"/>
                </a:solidFill>
              </a:rPr>
              <a:t>nssrn</a:t>
            </a:r>
            <a:r>
              <a:rPr lang="en-US" dirty="0">
                <a:solidFill>
                  <a:schemeClr val="tx1"/>
                </a:solidFill>
              </a:rPr>
              <a:t> to census data partially concurred</a:t>
            </a:r>
          </a:p>
        </p:txBody>
      </p:sp>
      <p:pic>
        <p:nvPicPr>
          <p:cNvPr id="4" name="Picture 3">
            <a:extLst>
              <a:ext uri="{FF2B5EF4-FFF2-40B4-BE49-F238E27FC236}">
                <a16:creationId xmlns:a16="http://schemas.microsoft.com/office/drawing/2014/main" id="{E46434C2-FE37-1D4B-BCC6-CC11F5E975FC}"/>
              </a:ext>
            </a:extLst>
          </p:cNvPr>
          <p:cNvPicPr>
            <a:picLocks noChangeAspect="1"/>
          </p:cNvPicPr>
          <p:nvPr/>
        </p:nvPicPr>
        <p:blipFill>
          <a:blip r:embed="rId2"/>
          <a:stretch>
            <a:fillRect/>
          </a:stretch>
        </p:blipFill>
        <p:spPr>
          <a:xfrm>
            <a:off x="2650733" y="2110620"/>
            <a:ext cx="7078893" cy="4233921"/>
          </a:xfrm>
          <a:prstGeom prst="rect">
            <a:avLst/>
          </a:prstGeom>
        </p:spPr>
      </p:pic>
      <p:sp>
        <p:nvSpPr>
          <p:cNvPr id="5" name="Rectangle 4">
            <a:extLst>
              <a:ext uri="{FF2B5EF4-FFF2-40B4-BE49-F238E27FC236}">
                <a16:creationId xmlns:a16="http://schemas.microsoft.com/office/drawing/2014/main" id="{3C91F583-D2F8-1546-B56A-6321709AE8C6}"/>
              </a:ext>
            </a:extLst>
          </p:cNvPr>
          <p:cNvSpPr/>
          <p:nvPr/>
        </p:nvSpPr>
        <p:spPr>
          <a:xfrm>
            <a:off x="441789" y="6529227"/>
            <a:ext cx="9729627" cy="246221"/>
          </a:xfrm>
          <a:prstGeom prst="rect">
            <a:avLst/>
          </a:prstGeom>
        </p:spPr>
        <p:txBody>
          <a:bodyPr wrap="square">
            <a:spAutoFit/>
          </a:bodyPr>
          <a:lstStyle/>
          <a:p>
            <a:r>
              <a:rPr lang="en-US" sz="1000" dirty="0">
                <a:solidFill>
                  <a:srgbClr val="222222"/>
                </a:solidFill>
                <a:latin typeface="Times New Roman" panose="02020603050405020304" pitchFamily="18" charset="0"/>
                <a:ea typeface="Times New Roman" panose="02020603050405020304" pitchFamily="18" charset="0"/>
              </a:rPr>
              <a:t>Auerbach, D. I., </a:t>
            </a:r>
            <a:r>
              <a:rPr lang="en-US" sz="1000" dirty="0" err="1">
                <a:solidFill>
                  <a:srgbClr val="222222"/>
                </a:solidFill>
                <a:latin typeface="Times New Roman" panose="02020603050405020304" pitchFamily="18" charset="0"/>
                <a:ea typeface="Times New Roman" panose="02020603050405020304" pitchFamily="18" charset="0"/>
              </a:rPr>
              <a:t>Staiger</a:t>
            </a:r>
            <a:r>
              <a:rPr lang="en-US" sz="1000" dirty="0">
                <a:solidFill>
                  <a:srgbClr val="222222"/>
                </a:solidFill>
                <a:latin typeface="Times New Roman" panose="02020603050405020304" pitchFamily="18" charset="0"/>
                <a:ea typeface="Times New Roman" panose="02020603050405020304" pitchFamily="18" charset="0"/>
              </a:rPr>
              <a:t>, D. O., Muench, U., &amp; </a:t>
            </a:r>
            <a:r>
              <a:rPr lang="en-US" sz="1000" dirty="0" err="1">
                <a:solidFill>
                  <a:srgbClr val="222222"/>
                </a:solidFill>
                <a:latin typeface="Times New Roman" panose="02020603050405020304" pitchFamily="18" charset="0"/>
                <a:ea typeface="Times New Roman" panose="02020603050405020304" pitchFamily="18" charset="0"/>
              </a:rPr>
              <a:t>Buerhaus</a:t>
            </a:r>
            <a:r>
              <a:rPr lang="en-US" sz="1000" dirty="0">
                <a:solidFill>
                  <a:srgbClr val="222222"/>
                </a:solidFill>
                <a:latin typeface="Times New Roman" panose="02020603050405020304" pitchFamily="18" charset="0"/>
                <a:ea typeface="Times New Roman" panose="02020603050405020304" pitchFamily="18" charset="0"/>
              </a:rPr>
              <a:t>, P. I. (2012). The nursing workforce: A comparison of three national surveys. </a:t>
            </a:r>
            <a:r>
              <a:rPr lang="en-US" sz="1000" i="1" dirty="0">
                <a:solidFill>
                  <a:srgbClr val="222222"/>
                </a:solidFill>
                <a:latin typeface="Times New Roman" panose="02020603050405020304" pitchFamily="18" charset="0"/>
                <a:ea typeface="Times New Roman" panose="02020603050405020304" pitchFamily="18" charset="0"/>
              </a:rPr>
              <a:t>Nursing Economics</a:t>
            </a:r>
            <a:r>
              <a:rPr lang="en-US" sz="1000" dirty="0">
                <a:solidFill>
                  <a:srgbClr val="222222"/>
                </a:solidFill>
                <a:latin typeface="Times New Roman" panose="02020603050405020304" pitchFamily="18" charset="0"/>
                <a:ea typeface="Times New Roman" panose="02020603050405020304" pitchFamily="18" charset="0"/>
              </a:rPr>
              <a:t>, </a:t>
            </a:r>
            <a:r>
              <a:rPr lang="en-US" sz="1000" i="1" dirty="0">
                <a:solidFill>
                  <a:srgbClr val="222222"/>
                </a:solidFill>
                <a:latin typeface="Times New Roman" panose="02020603050405020304" pitchFamily="18" charset="0"/>
                <a:ea typeface="Times New Roman" panose="02020603050405020304" pitchFamily="18" charset="0"/>
              </a:rPr>
              <a:t>30</a:t>
            </a:r>
            <a:r>
              <a:rPr lang="en-US" sz="1000" dirty="0">
                <a:solidFill>
                  <a:srgbClr val="222222"/>
                </a:solidFill>
                <a:latin typeface="Times New Roman" panose="02020603050405020304" pitchFamily="18" charset="0"/>
                <a:ea typeface="Times New Roman" panose="02020603050405020304" pitchFamily="18" charset="0"/>
              </a:rPr>
              <a:t>(5), 253.</a:t>
            </a:r>
            <a:endParaRPr lang="en-US" sz="1000" dirty="0">
              <a:latin typeface="Times New Roman" panose="02020603050405020304" pitchFamily="18" charset="0"/>
              <a:ea typeface="Times New Roman" panose="02020603050405020304" pitchFamily="18" charset="0"/>
            </a:endParaRPr>
          </a:p>
        </p:txBody>
      </p:sp>
      <p:sp>
        <p:nvSpPr>
          <p:cNvPr id="2" name="Rectangle 1">
            <a:extLst>
              <a:ext uri="{FF2B5EF4-FFF2-40B4-BE49-F238E27FC236}">
                <a16:creationId xmlns:a16="http://schemas.microsoft.com/office/drawing/2014/main" id="{F53A31FE-4FCE-9B46-BCFB-CA20C0846745}"/>
              </a:ext>
            </a:extLst>
          </p:cNvPr>
          <p:cNvSpPr/>
          <p:nvPr/>
        </p:nvSpPr>
        <p:spPr>
          <a:xfrm>
            <a:off x="609600" y="1002604"/>
            <a:ext cx="10972800" cy="923330"/>
          </a:xfrm>
          <a:prstGeom prst="rect">
            <a:avLst/>
          </a:prstGeom>
        </p:spPr>
        <p:txBody>
          <a:bodyPr wrap="square">
            <a:spAutoFit/>
          </a:bodyPr>
          <a:lstStyle/>
          <a:p>
            <a:pPr marL="285750" indent="-285750">
              <a:buFont typeface="Arial" panose="020B0604020202020204" pitchFamily="34" charset="0"/>
              <a:buChar char="•"/>
            </a:pPr>
            <a:r>
              <a:rPr lang="en-US" dirty="0"/>
              <a:t>The authors also found the RN workforce had disproportionately few Hispanics but Black/African American RNs were nearly proportionate</a:t>
            </a:r>
          </a:p>
          <a:p>
            <a:pPr marL="285750" indent="-285750">
              <a:buFont typeface="Arial" panose="020B0604020202020204" pitchFamily="34" charset="0"/>
              <a:buChar char="•"/>
            </a:pPr>
            <a:r>
              <a:rPr lang="en-US" dirty="0"/>
              <a:t>They also found that the NSSRN appeared to undercount RNs who were under 30 or unmarried</a:t>
            </a:r>
          </a:p>
        </p:txBody>
      </p:sp>
    </p:spTree>
    <p:extLst>
      <p:ext uri="{BB962C8B-B14F-4D97-AF65-F5344CB8AC3E}">
        <p14:creationId xmlns:p14="http://schemas.microsoft.com/office/powerpoint/2010/main" val="2803994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83642A-01FC-E743-B37B-4AAD623127C4}"/>
              </a:ext>
            </a:extLst>
          </p:cNvPr>
          <p:cNvSpPr>
            <a:spLocks noGrp="1"/>
          </p:cNvSpPr>
          <p:nvPr>
            <p:ph idx="1"/>
          </p:nvPr>
        </p:nvSpPr>
        <p:spPr>
          <a:xfrm>
            <a:off x="609600" y="1164020"/>
            <a:ext cx="10972800" cy="4525963"/>
          </a:xfrm>
        </p:spPr>
        <p:txBody>
          <a:bodyPr/>
          <a:lstStyle/>
          <a:p>
            <a:r>
              <a:rPr lang="en-US" dirty="0"/>
              <a:t>The 2015 NAS/IOM assessment published data from the American Community Survey from 2010-2012 which found that Hispanic and Latino nurses were particularly under-represented in the nursing workforce, making up 5.4% of all RNs compared to 15.5% of the working-age population at that time.</a:t>
            </a:r>
          </a:p>
          <a:p>
            <a:r>
              <a:rPr lang="en-US" dirty="0"/>
              <a:t>Meanwhile, HRSA, having discontinued the NSSRN as of 2008, began using the ACS for its workforce and forecasting data and reported that 6% of the nursing workforce was Hispanic in 2014 and 11% was Black.</a:t>
            </a:r>
          </a:p>
          <a:p>
            <a:endParaRPr lang="en-US" sz="800" dirty="0"/>
          </a:p>
        </p:txBody>
      </p:sp>
      <p:sp>
        <p:nvSpPr>
          <p:cNvPr id="3" name="Title 2">
            <a:extLst>
              <a:ext uri="{FF2B5EF4-FFF2-40B4-BE49-F238E27FC236}">
                <a16:creationId xmlns:a16="http://schemas.microsoft.com/office/drawing/2014/main" id="{DA157989-5477-A64B-9F8D-760E961D7A37}"/>
              </a:ext>
            </a:extLst>
          </p:cNvPr>
          <p:cNvSpPr>
            <a:spLocks noGrp="1"/>
          </p:cNvSpPr>
          <p:nvPr>
            <p:ph type="ctrTitle"/>
          </p:nvPr>
        </p:nvSpPr>
        <p:spPr>
          <a:xfrm>
            <a:off x="942681" y="149123"/>
            <a:ext cx="10171522" cy="685800"/>
          </a:xfrm>
        </p:spPr>
        <p:txBody>
          <a:bodyPr>
            <a:normAutofit/>
          </a:bodyPr>
          <a:lstStyle/>
          <a:p>
            <a:pPr algn="ctr"/>
            <a:r>
              <a:rPr lang="en-US" sz="2000" dirty="0">
                <a:solidFill>
                  <a:schemeClr val="tx1"/>
                </a:solidFill>
              </a:rPr>
              <a:t>Subsequent studies based on the </a:t>
            </a:r>
            <a:r>
              <a:rPr lang="en-US" sz="2000" dirty="0" err="1">
                <a:solidFill>
                  <a:schemeClr val="tx1"/>
                </a:solidFill>
              </a:rPr>
              <a:t>acs</a:t>
            </a:r>
            <a:r>
              <a:rPr lang="en-US" sz="2000" dirty="0">
                <a:solidFill>
                  <a:schemeClr val="tx1"/>
                </a:solidFill>
              </a:rPr>
              <a:t> agreed</a:t>
            </a:r>
          </a:p>
        </p:txBody>
      </p:sp>
      <p:sp>
        <p:nvSpPr>
          <p:cNvPr id="4" name="Rectangle 3">
            <a:extLst>
              <a:ext uri="{FF2B5EF4-FFF2-40B4-BE49-F238E27FC236}">
                <a16:creationId xmlns:a16="http://schemas.microsoft.com/office/drawing/2014/main" id="{6CBED6DA-FA01-F749-B353-60AF5428E40E}"/>
              </a:ext>
            </a:extLst>
          </p:cNvPr>
          <p:cNvSpPr/>
          <p:nvPr/>
        </p:nvSpPr>
        <p:spPr>
          <a:xfrm>
            <a:off x="443346" y="6452171"/>
            <a:ext cx="9263009" cy="400110"/>
          </a:xfrm>
          <a:prstGeom prst="rect">
            <a:avLst/>
          </a:prstGeom>
        </p:spPr>
        <p:txBody>
          <a:bodyPr wrap="square">
            <a:spAutoFit/>
          </a:bodyPr>
          <a:lstStyle/>
          <a:p>
            <a:r>
              <a:rPr lang="en-US" sz="1000" dirty="0">
                <a:solidFill>
                  <a:srgbClr val="222222"/>
                </a:solidFill>
                <a:latin typeface="Times New Roman" panose="02020603050405020304" pitchFamily="18" charset="0"/>
                <a:ea typeface="Times New Roman" panose="02020603050405020304" pitchFamily="18" charset="0"/>
              </a:rPr>
              <a:t>HRSA Nursing Workforce Projections by Ethnicity and Race, 2014-2030. 2017.. https://</a:t>
            </a:r>
            <a:r>
              <a:rPr lang="en-US" sz="1000" dirty="0" err="1">
                <a:solidFill>
                  <a:srgbClr val="222222"/>
                </a:solidFill>
                <a:latin typeface="Times New Roman" panose="02020603050405020304" pitchFamily="18" charset="0"/>
                <a:ea typeface="Times New Roman" panose="02020603050405020304" pitchFamily="18" charset="0"/>
              </a:rPr>
              <a:t>bhw.hrsa.gov</a:t>
            </a:r>
            <a:r>
              <a:rPr lang="en-US" sz="1000" dirty="0">
                <a:solidFill>
                  <a:srgbClr val="222222"/>
                </a:solidFill>
                <a:latin typeface="Times New Roman" panose="02020603050405020304" pitchFamily="18" charset="0"/>
                <a:ea typeface="Times New Roman" panose="02020603050405020304" pitchFamily="18" charset="0"/>
              </a:rPr>
              <a:t>/sites/default/files/bureau-health-workforce/data-research/hrsa-bhw-rn-lpn-factsheet-12-17.pdf</a:t>
            </a:r>
            <a:endParaRPr lang="en-US" sz="1000" dirty="0">
              <a:latin typeface="Times New Roman" panose="02020603050405020304" pitchFamily="18" charset="0"/>
              <a:ea typeface="Times New Roman" panose="02020603050405020304" pitchFamily="18" charset="0"/>
            </a:endParaRPr>
          </a:p>
        </p:txBody>
      </p:sp>
      <p:pic>
        <p:nvPicPr>
          <p:cNvPr id="8" name="Picture 7">
            <a:extLst>
              <a:ext uri="{FF2B5EF4-FFF2-40B4-BE49-F238E27FC236}">
                <a16:creationId xmlns:a16="http://schemas.microsoft.com/office/drawing/2014/main" id="{D0F98269-FA9A-4C4A-94DB-43D90DF71BC4}"/>
              </a:ext>
            </a:extLst>
          </p:cNvPr>
          <p:cNvPicPr>
            <a:picLocks noChangeAspect="1"/>
          </p:cNvPicPr>
          <p:nvPr/>
        </p:nvPicPr>
        <p:blipFill>
          <a:blip r:embed="rId2"/>
          <a:stretch>
            <a:fillRect/>
          </a:stretch>
        </p:blipFill>
        <p:spPr>
          <a:xfrm>
            <a:off x="1463586" y="2948682"/>
            <a:ext cx="8594816" cy="3503489"/>
          </a:xfrm>
          <a:prstGeom prst="rect">
            <a:avLst/>
          </a:prstGeom>
        </p:spPr>
      </p:pic>
      <p:sp>
        <p:nvSpPr>
          <p:cNvPr id="5" name="Oval 4">
            <a:extLst>
              <a:ext uri="{FF2B5EF4-FFF2-40B4-BE49-F238E27FC236}">
                <a16:creationId xmlns:a16="http://schemas.microsoft.com/office/drawing/2014/main" id="{5D075036-A565-5D49-B76B-0822936AA80C}"/>
              </a:ext>
            </a:extLst>
          </p:cNvPr>
          <p:cNvSpPr/>
          <p:nvPr/>
        </p:nvSpPr>
        <p:spPr>
          <a:xfrm>
            <a:off x="5237018" y="4461164"/>
            <a:ext cx="858982" cy="541647"/>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D718F4A-F670-F64E-9D2E-17C6AE2DDB9B}"/>
              </a:ext>
            </a:extLst>
          </p:cNvPr>
          <p:cNvSpPr/>
          <p:nvPr/>
        </p:nvSpPr>
        <p:spPr>
          <a:xfrm>
            <a:off x="7121236" y="4476339"/>
            <a:ext cx="858982" cy="541647"/>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880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26217F-A2D9-F640-A322-56C3CE78D78E}"/>
              </a:ext>
            </a:extLst>
          </p:cNvPr>
          <p:cNvSpPr>
            <a:spLocks noGrp="1"/>
          </p:cNvSpPr>
          <p:nvPr>
            <p:ph type="ctrTitle"/>
          </p:nvPr>
        </p:nvSpPr>
        <p:spPr>
          <a:xfrm>
            <a:off x="68681" y="114795"/>
            <a:ext cx="11804073" cy="685800"/>
          </a:xfrm>
        </p:spPr>
        <p:txBody>
          <a:bodyPr>
            <a:normAutofit fontScale="90000"/>
          </a:bodyPr>
          <a:lstStyle/>
          <a:p>
            <a:pPr algn="ctr"/>
            <a:r>
              <a:rPr lang="en-US" dirty="0">
                <a:solidFill>
                  <a:schemeClr val="tx1"/>
                </a:solidFill>
              </a:rPr>
              <a:t>Preliminary report from NSSRN 2018: </a:t>
            </a:r>
            <a:br>
              <a:rPr lang="en-US" dirty="0">
                <a:solidFill>
                  <a:schemeClr val="tx1"/>
                </a:solidFill>
              </a:rPr>
            </a:br>
            <a:r>
              <a:rPr lang="en-US" dirty="0">
                <a:solidFill>
                  <a:schemeClr val="tx1"/>
                </a:solidFill>
              </a:rPr>
              <a:t>Workforce distribution by race/ethnicity did not look like the ACS distribution</a:t>
            </a:r>
          </a:p>
        </p:txBody>
      </p:sp>
      <p:pic>
        <p:nvPicPr>
          <p:cNvPr id="4" name="Picture 3">
            <a:extLst>
              <a:ext uri="{FF2B5EF4-FFF2-40B4-BE49-F238E27FC236}">
                <a16:creationId xmlns:a16="http://schemas.microsoft.com/office/drawing/2014/main" id="{6BE1C065-BA3B-0841-A9F7-7AEC16CD16AD}"/>
              </a:ext>
            </a:extLst>
          </p:cNvPr>
          <p:cNvPicPr>
            <a:picLocks noChangeAspect="1"/>
          </p:cNvPicPr>
          <p:nvPr/>
        </p:nvPicPr>
        <p:blipFill>
          <a:blip r:embed="rId2"/>
          <a:stretch>
            <a:fillRect/>
          </a:stretch>
        </p:blipFill>
        <p:spPr>
          <a:xfrm>
            <a:off x="3024128" y="875804"/>
            <a:ext cx="5782220" cy="5982195"/>
          </a:xfrm>
          <a:prstGeom prst="rect">
            <a:avLst/>
          </a:prstGeom>
        </p:spPr>
      </p:pic>
      <p:sp>
        <p:nvSpPr>
          <p:cNvPr id="5" name="Oval 4">
            <a:extLst>
              <a:ext uri="{FF2B5EF4-FFF2-40B4-BE49-F238E27FC236}">
                <a16:creationId xmlns:a16="http://schemas.microsoft.com/office/drawing/2014/main" id="{00F7F863-234B-B749-A1B9-1A54C31CA113}"/>
              </a:ext>
            </a:extLst>
          </p:cNvPr>
          <p:cNvSpPr/>
          <p:nvPr/>
        </p:nvSpPr>
        <p:spPr>
          <a:xfrm>
            <a:off x="6705600" y="6120384"/>
            <a:ext cx="1066800" cy="4328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6507CDE-2B10-A245-ABF1-423920835C2E}"/>
              </a:ext>
            </a:extLst>
          </p:cNvPr>
          <p:cNvSpPr txBox="1"/>
          <p:nvPr/>
        </p:nvSpPr>
        <p:spPr>
          <a:xfrm>
            <a:off x="9167872" y="3574513"/>
            <a:ext cx="2284984" cy="584775"/>
          </a:xfrm>
          <a:prstGeom prst="rect">
            <a:avLst/>
          </a:prstGeom>
          <a:noFill/>
        </p:spPr>
        <p:txBody>
          <a:bodyPr wrap="none" rtlCol="0">
            <a:spAutoFit/>
          </a:bodyPr>
          <a:lstStyle/>
          <a:p>
            <a:r>
              <a:rPr lang="en-US" sz="1600" dirty="0"/>
              <a:t>HRSA 2018 NSSRN:</a:t>
            </a:r>
          </a:p>
          <a:p>
            <a:r>
              <a:rPr lang="en-US" sz="1600" dirty="0"/>
              <a:t> Brief summary of results</a:t>
            </a:r>
          </a:p>
        </p:txBody>
      </p:sp>
    </p:spTree>
    <p:extLst>
      <p:ext uri="{BB962C8B-B14F-4D97-AF65-F5344CB8AC3E}">
        <p14:creationId xmlns:p14="http://schemas.microsoft.com/office/powerpoint/2010/main" val="230911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157989-5477-A64B-9F8D-760E961D7A37}"/>
              </a:ext>
            </a:extLst>
          </p:cNvPr>
          <p:cNvSpPr>
            <a:spLocks noGrp="1"/>
          </p:cNvSpPr>
          <p:nvPr>
            <p:ph type="ctrTitle"/>
          </p:nvPr>
        </p:nvSpPr>
        <p:spPr/>
        <p:txBody>
          <a:bodyPr>
            <a:normAutofit/>
          </a:bodyPr>
          <a:lstStyle/>
          <a:p>
            <a:pPr algn="ctr"/>
            <a:r>
              <a:rPr lang="en-US" sz="2000" dirty="0">
                <a:solidFill>
                  <a:schemeClr val="tx1"/>
                </a:solidFill>
              </a:rPr>
              <a:t>It’s important to have an accurate measure of minority representation among RNs</a:t>
            </a:r>
          </a:p>
        </p:txBody>
      </p:sp>
      <p:sp>
        <p:nvSpPr>
          <p:cNvPr id="7" name="Content Placeholder 6">
            <a:extLst>
              <a:ext uri="{FF2B5EF4-FFF2-40B4-BE49-F238E27FC236}">
                <a16:creationId xmlns:a16="http://schemas.microsoft.com/office/drawing/2014/main" id="{7F2D2BF2-2DA7-D349-A37B-01D87FE0E80E}"/>
              </a:ext>
            </a:extLst>
          </p:cNvPr>
          <p:cNvSpPr>
            <a:spLocks noGrp="1"/>
          </p:cNvSpPr>
          <p:nvPr>
            <p:ph idx="1"/>
          </p:nvPr>
        </p:nvSpPr>
        <p:spPr/>
        <p:txBody>
          <a:bodyPr>
            <a:normAutofit/>
          </a:bodyPr>
          <a:lstStyle/>
          <a:p>
            <a:r>
              <a:rPr lang="en-US" sz="2400" dirty="0"/>
              <a:t>Why?</a:t>
            </a:r>
          </a:p>
          <a:p>
            <a:pPr lvl="1"/>
            <a:r>
              <a:rPr lang="en-US" sz="2000" dirty="0"/>
              <a:t>To be able to assess progress toward the IOM’s goal</a:t>
            </a:r>
          </a:p>
          <a:p>
            <a:pPr lvl="1"/>
            <a:r>
              <a:rPr lang="en-US" sz="2000" dirty="0"/>
              <a:t>To send proper signals and messaging to educational institutions, policymakers</a:t>
            </a:r>
          </a:p>
          <a:p>
            <a:pPr marL="228600" lvl="1" indent="0">
              <a:buNone/>
            </a:pPr>
            <a:endParaRPr lang="en-US" sz="2000" dirty="0"/>
          </a:p>
          <a:p>
            <a:r>
              <a:rPr lang="en-US" sz="2400" dirty="0"/>
              <a:t>What are our best data sources?</a:t>
            </a:r>
          </a:p>
          <a:p>
            <a:pPr lvl="1"/>
            <a:r>
              <a:rPr lang="en-US" sz="2000" dirty="0"/>
              <a:t>Census (Current Population Survey,  American Community Survey)</a:t>
            </a:r>
          </a:p>
          <a:p>
            <a:pPr lvl="1"/>
            <a:r>
              <a:rPr lang="en-US" sz="2000" dirty="0"/>
              <a:t>National Sample Survey of Registered Nurses</a:t>
            </a:r>
          </a:p>
        </p:txBody>
      </p:sp>
    </p:spTree>
    <p:extLst>
      <p:ext uri="{BB962C8B-B14F-4D97-AF65-F5344CB8AC3E}">
        <p14:creationId xmlns:p14="http://schemas.microsoft.com/office/powerpoint/2010/main" val="2046721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7DC9F13-FA08-F848-84F0-022ECA948511}"/>
              </a:ext>
            </a:extLst>
          </p:cNvPr>
          <p:cNvSpPr>
            <a:spLocks noGrp="1"/>
          </p:cNvSpPr>
          <p:nvPr>
            <p:ph type="body" idx="1"/>
          </p:nvPr>
        </p:nvSpPr>
        <p:spPr>
          <a:xfrm>
            <a:off x="1264936" y="1117973"/>
            <a:ext cx="4270248" cy="433426"/>
          </a:xfrm>
        </p:spPr>
        <p:txBody>
          <a:bodyPr>
            <a:noAutofit/>
          </a:bodyPr>
          <a:lstStyle/>
          <a:p>
            <a:r>
              <a:rPr lang="en-US" sz="2400" u="sng" dirty="0"/>
              <a:t>NSSRN</a:t>
            </a:r>
          </a:p>
        </p:txBody>
      </p:sp>
      <p:sp>
        <p:nvSpPr>
          <p:cNvPr id="2" name="Content Placeholder 1">
            <a:extLst>
              <a:ext uri="{FF2B5EF4-FFF2-40B4-BE49-F238E27FC236}">
                <a16:creationId xmlns:a16="http://schemas.microsoft.com/office/drawing/2014/main" id="{629A7B09-9E3C-9C42-A8EA-20D924086310}"/>
              </a:ext>
            </a:extLst>
          </p:cNvPr>
          <p:cNvSpPr>
            <a:spLocks noGrp="1"/>
          </p:cNvSpPr>
          <p:nvPr>
            <p:ph sz="half" idx="2"/>
          </p:nvPr>
        </p:nvSpPr>
        <p:spPr>
          <a:xfrm>
            <a:off x="609600" y="1831171"/>
            <a:ext cx="5325438" cy="3193315"/>
          </a:xfrm>
        </p:spPr>
        <p:txBody>
          <a:bodyPr>
            <a:noAutofit/>
          </a:bodyPr>
          <a:lstStyle/>
          <a:p>
            <a:r>
              <a:rPr lang="en-US" sz="1600" dirty="0"/>
              <a:t>Survey of roughly 1% of RNs (around 30,000) every 4 years by the Health Resources and Services Agency</a:t>
            </a:r>
          </a:p>
          <a:p>
            <a:r>
              <a:rPr lang="en-US" sz="1600" dirty="0"/>
              <a:t>Questionnaire contains rich practice, demographic, and educational data on RNs, including APRNs</a:t>
            </a:r>
          </a:p>
          <a:p>
            <a:r>
              <a:rPr lang="en-US" sz="1600" dirty="0"/>
              <a:t>Sampling frame developed based mainly on combined state RN licensure lists</a:t>
            </a:r>
          </a:p>
          <a:p>
            <a:r>
              <a:rPr lang="en-US" sz="1600" b="1" dirty="0"/>
              <a:t>Survey was suspended following 2008 survey year, and reinstated in 2018</a:t>
            </a:r>
          </a:p>
          <a:p>
            <a:pPr lvl="1"/>
            <a:r>
              <a:rPr lang="en-US" dirty="0"/>
              <a:t>~50% response rate</a:t>
            </a:r>
          </a:p>
          <a:p>
            <a:pPr lvl="1"/>
            <a:r>
              <a:rPr lang="en-US" dirty="0"/>
              <a:t>Large oversampling of NPs</a:t>
            </a:r>
          </a:p>
          <a:p>
            <a:pPr lvl="1"/>
            <a:r>
              <a:rPr lang="en-US" dirty="0"/>
              <a:t>A key change with the 2018 survey was use of Census administrative data to impute missing race/ethnicity to the licensure-based sampling frame via matching</a:t>
            </a:r>
          </a:p>
        </p:txBody>
      </p:sp>
      <p:sp>
        <p:nvSpPr>
          <p:cNvPr id="6" name="Content Placeholder 5">
            <a:extLst>
              <a:ext uri="{FF2B5EF4-FFF2-40B4-BE49-F238E27FC236}">
                <a16:creationId xmlns:a16="http://schemas.microsoft.com/office/drawing/2014/main" id="{B7EBD67D-3B91-4444-A962-DDE024403835}"/>
              </a:ext>
            </a:extLst>
          </p:cNvPr>
          <p:cNvSpPr>
            <a:spLocks noGrp="1"/>
          </p:cNvSpPr>
          <p:nvPr>
            <p:ph sz="quarter" idx="4"/>
          </p:nvPr>
        </p:nvSpPr>
        <p:spPr>
          <a:xfrm>
            <a:off x="5935038" y="1831172"/>
            <a:ext cx="5647362" cy="4267970"/>
          </a:xfrm>
        </p:spPr>
        <p:txBody>
          <a:bodyPr>
            <a:normAutofit/>
          </a:bodyPr>
          <a:lstStyle/>
          <a:p>
            <a:r>
              <a:rPr lang="en-US" sz="1600" dirty="0"/>
              <a:t>Annual survey of roughly 1% of the US population (~3,000,000) by the US Bureau of the Census</a:t>
            </a:r>
          </a:p>
          <a:p>
            <a:r>
              <a:rPr lang="en-US" sz="1600" dirty="0"/>
              <a:t>Questionnaire contains education, work, income, housing, family, race/ethnicity and other demographics</a:t>
            </a:r>
          </a:p>
          <a:p>
            <a:r>
              <a:rPr lang="en-US" sz="1600" dirty="0"/>
              <a:t>Household units sampled to be representative of the US population</a:t>
            </a:r>
          </a:p>
          <a:p>
            <a:r>
              <a:rPr lang="en-US" sz="1600" dirty="0"/>
              <a:t>Introduced in 2001 and expanded in 2005 to current size</a:t>
            </a:r>
          </a:p>
          <a:p>
            <a:r>
              <a:rPr lang="en-US" sz="1600" dirty="0"/>
              <a:t>~90% response rate</a:t>
            </a:r>
          </a:p>
        </p:txBody>
      </p:sp>
      <p:sp>
        <p:nvSpPr>
          <p:cNvPr id="7" name="Text Placeholder 6">
            <a:extLst>
              <a:ext uri="{FF2B5EF4-FFF2-40B4-BE49-F238E27FC236}">
                <a16:creationId xmlns:a16="http://schemas.microsoft.com/office/drawing/2014/main" id="{3475C372-50EB-E34C-B295-3D4802C364A7}"/>
              </a:ext>
            </a:extLst>
          </p:cNvPr>
          <p:cNvSpPr>
            <a:spLocks noGrp="1"/>
          </p:cNvSpPr>
          <p:nvPr>
            <p:ph type="body" sz="quarter" idx="13"/>
          </p:nvPr>
        </p:nvSpPr>
        <p:spPr>
          <a:xfrm>
            <a:off x="6656817" y="1074765"/>
            <a:ext cx="4270248" cy="433426"/>
          </a:xfrm>
        </p:spPr>
        <p:txBody>
          <a:bodyPr>
            <a:noAutofit/>
          </a:bodyPr>
          <a:lstStyle/>
          <a:p>
            <a:r>
              <a:rPr lang="en-US" sz="2400" u="sng" dirty="0"/>
              <a:t>ACS</a:t>
            </a:r>
          </a:p>
        </p:txBody>
      </p:sp>
      <p:sp>
        <p:nvSpPr>
          <p:cNvPr id="10" name="Title 2">
            <a:extLst>
              <a:ext uri="{FF2B5EF4-FFF2-40B4-BE49-F238E27FC236}">
                <a16:creationId xmlns:a16="http://schemas.microsoft.com/office/drawing/2014/main" id="{26D3164D-6B65-5743-BC3A-31DC8443C2F4}"/>
              </a:ext>
            </a:extLst>
          </p:cNvPr>
          <p:cNvSpPr txBox="1">
            <a:spLocks/>
          </p:cNvSpPr>
          <p:nvPr/>
        </p:nvSpPr>
        <p:spPr bwMode="black">
          <a:xfrm>
            <a:off x="609600" y="152400"/>
            <a:ext cx="10972800" cy="68580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2000" b="1" dirty="0">
                <a:solidFill>
                  <a:schemeClr val="tx1"/>
                </a:solidFill>
                <a:latin typeface="Arial" panose="020B0604020202020204" pitchFamily="34" charset="0"/>
                <a:cs typeface="Arial" panose="020B0604020202020204" pitchFamily="34" charset="0"/>
              </a:rPr>
              <a:t>NSSRN and ACS, comparison</a:t>
            </a:r>
          </a:p>
        </p:txBody>
      </p:sp>
    </p:spTree>
    <p:extLst>
      <p:ext uri="{BB962C8B-B14F-4D97-AF65-F5344CB8AC3E}">
        <p14:creationId xmlns:p14="http://schemas.microsoft.com/office/powerpoint/2010/main" val="3666333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157989-5477-A64B-9F8D-760E961D7A37}"/>
              </a:ext>
            </a:extLst>
          </p:cNvPr>
          <p:cNvSpPr>
            <a:spLocks noGrp="1"/>
          </p:cNvSpPr>
          <p:nvPr>
            <p:ph type="ctrTitle"/>
          </p:nvPr>
        </p:nvSpPr>
        <p:spPr/>
        <p:txBody>
          <a:bodyPr>
            <a:normAutofit/>
          </a:bodyPr>
          <a:lstStyle/>
          <a:p>
            <a:pPr algn="ctr"/>
            <a:r>
              <a:rPr lang="en-US" sz="2000" dirty="0">
                <a:solidFill>
                  <a:schemeClr val="tx1"/>
                </a:solidFill>
              </a:rPr>
              <a:t>Pros and cons of each survey</a:t>
            </a:r>
          </a:p>
        </p:txBody>
      </p:sp>
      <p:sp>
        <p:nvSpPr>
          <p:cNvPr id="7" name="Content Placeholder 6">
            <a:extLst>
              <a:ext uri="{FF2B5EF4-FFF2-40B4-BE49-F238E27FC236}">
                <a16:creationId xmlns:a16="http://schemas.microsoft.com/office/drawing/2014/main" id="{7F2D2BF2-2DA7-D349-A37B-01D87FE0E80E}"/>
              </a:ext>
            </a:extLst>
          </p:cNvPr>
          <p:cNvSpPr>
            <a:spLocks noGrp="1"/>
          </p:cNvSpPr>
          <p:nvPr>
            <p:ph idx="1"/>
          </p:nvPr>
        </p:nvSpPr>
        <p:spPr>
          <a:xfrm>
            <a:off x="609600" y="1295400"/>
            <a:ext cx="10972800" cy="4747181"/>
          </a:xfrm>
        </p:spPr>
        <p:txBody>
          <a:bodyPr>
            <a:normAutofit lnSpcReduction="10000"/>
          </a:bodyPr>
          <a:lstStyle/>
          <a:p>
            <a:pPr lvl="1"/>
            <a:r>
              <a:rPr lang="en-US" sz="2000" dirty="0"/>
              <a:t>NSSRN Pro – </a:t>
            </a:r>
            <a:r>
              <a:rPr lang="en-US" sz="2000" b="1" dirty="0"/>
              <a:t>RN-specific data</a:t>
            </a:r>
          </a:p>
          <a:p>
            <a:pPr lvl="2"/>
            <a:r>
              <a:rPr lang="en-US" sz="2000" dirty="0"/>
              <a:t>Rich detail on education, work setting, education	</a:t>
            </a:r>
            <a:r>
              <a:rPr lang="en-US" sz="2000" i="1" dirty="0"/>
              <a:t>ACS is sparse and not nursing-specific</a:t>
            </a:r>
          </a:p>
          <a:p>
            <a:pPr lvl="2"/>
            <a:r>
              <a:rPr lang="en-US" sz="2000" dirty="0"/>
              <a:t>Respondents are definitely RNs			</a:t>
            </a:r>
            <a:r>
              <a:rPr lang="en-US" sz="2000" i="1" dirty="0"/>
              <a:t>ACS may classify some non-RNs as RNs</a:t>
            </a:r>
          </a:p>
          <a:p>
            <a:pPr lvl="2"/>
            <a:endParaRPr lang="en-US" sz="2000" i="1" dirty="0"/>
          </a:p>
          <a:p>
            <a:pPr lvl="1"/>
            <a:r>
              <a:rPr lang="en-US" sz="2000" dirty="0"/>
              <a:t>NSSRN Con – </a:t>
            </a:r>
            <a:r>
              <a:rPr lang="en-US" sz="2000" b="1" dirty="0"/>
              <a:t>potential bias</a:t>
            </a:r>
          </a:p>
          <a:p>
            <a:pPr lvl="2"/>
            <a:r>
              <a:rPr lang="en-US" sz="2000" dirty="0"/>
              <a:t>Sampling frame may not be representative of all RNs	</a:t>
            </a:r>
          </a:p>
          <a:p>
            <a:pPr lvl="2"/>
            <a:r>
              <a:rPr lang="en-US" sz="2000" dirty="0"/>
              <a:t>Response rate of 50% can lead to non-response bias</a:t>
            </a:r>
          </a:p>
          <a:p>
            <a:pPr lvl="3"/>
            <a:r>
              <a:rPr lang="en-US" sz="1600" dirty="0"/>
              <a:t>Hard to adjust for this – e.g. race/ethnicity not in sampling frame</a:t>
            </a:r>
          </a:p>
          <a:p>
            <a:pPr marL="228600" lvl="1" indent="0">
              <a:buNone/>
            </a:pPr>
            <a:endParaRPr lang="en-US" sz="2000" dirty="0"/>
          </a:p>
          <a:p>
            <a:pPr marL="228600" lvl="1" indent="0">
              <a:buNone/>
            </a:pPr>
            <a:r>
              <a:rPr lang="en-US" sz="2000" b="1" i="1" dirty="0"/>
              <a:t>Exercise: Compare distribution of RNs and NPs by race/ethnicity in 2018 across the two surveys and compare to third-party data sources to assess hypothesis that NSSRN distribution by race/ethnicity is inaccurate.</a:t>
            </a:r>
          </a:p>
        </p:txBody>
      </p:sp>
      <p:sp>
        <p:nvSpPr>
          <p:cNvPr id="4" name="TextBox 3">
            <a:extLst>
              <a:ext uri="{FF2B5EF4-FFF2-40B4-BE49-F238E27FC236}">
                <a16:creationId xmlns:a16="http://schemas.microsoft.com/office/drawing/2014/main" id="{C7908386-3915-7246-AD1D-1640744C5E4D}"/>
              </a:ext>
            </a:extLst>
          </p:cNvPr>
          <p:cNvSpPr txBox="1"/>
          <p:nvPr/>
        </p:nvSpPr>
        <p:spPr>
          <a:xfrm>
            <a:off x="7258639" y="3523268"/>
            <a:ext cx="3940403" cy="923330"/>
          </a:xfrm>
          <a:prstGeom prst="rect">
            <a:avLst/>
          </a:prstGeom>
          <a:noFill/>
        </p:spPr>
        <p:txBody>
          <a:bodyPr wrap="square" rtlCol="0">
            <a:spAutoFit/>
          </a:bodyPr>
          <a:lstStyle/>
          <a:p>
            <a:r>
              <a:rPr lang="en-US" i="1" dirty="0"/>
              <a:t>ACS is generally accepted as go-to source for demographics of the US</a:t>
            </a:r>
          </a:p>
          <a:p>
            <a:endParaRPr lang="en-US" dirty="0"/>
          </a:p>
        </p:txBody>
      </p:sp>
    </p:spTree>
    <p:extLst>
      <p:ext uri="{BB962C8B-B14F-4D97-AF65-F5344CB8AC3E}">
        <p14:creationId xmlns:p14="http://schemas.microsoft.com/office/powerpoint/2010/main" val="1650681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664BF-4B7F-2B4A-8435-9520D1729B58}"/>
              </a:ext>
            </a:extLst>
          </p:cNvPr>
          <p:cNvSpPr>
            <a:spLocks noGrp="1"/>
          </p:cNvSpPr>
          <p:nvPr>
            <p:ph type="title"/>
          </p:nvPr>
        </p:nvSpPr>
        <p:spPr>
          <a:xfrm>
            <a:off x="787399" y="370332"/>
            <a:ext cx="10463191" cy="704324"/>
          </a:xfrm>
        </p:spPr>
        <p:txBody>
          <a:bodyPr>
            <a:normAutofit/>
          </a:bodyPr>
          <a:lstStyle/>
          <a:p>
            <a:r>
              <a:rPr lang="en-US" sz="2000" dirty="0">
                <a:solidFill>
                  <a:schemeClr val="tx1"/>
                </a:solidFill>
              </a:rPr>
              <a:t>Survey comparisons: methodology </a:t>
            </a:r>
          </a:p>
        </p:txBody>
      </p:sp>
      <p:sp>
        <p:nvSpPr>
          <p:cNvPr id="3" name="Content Placeholder 2">
            <a:extLst>
              <a:ext uri="{FF2B5EF4-FFF2-40B4-BE49-F238E27FC236}">
                <a16:creationId xmlns:a16="http://schemas.microsoft.com/office/drawing/2014/main" id="{05FC7653-EE2F-4C4C-AC6F-CFDA5D8014C8}"/>
              </a:ext>
            </a:extLst>
          </p:cNvPr>
          <p:cNvSpPr>
            <a:spLocks noGrp="1"/>
          </p:cNvSpPr>
          <p:nvPr>
            <p:ph idx="1"/>
          </p:nvPr>
        </p:nvSpPr>
        <p:spPr>
          <a:xfrm>
            <a:off x="787399" y="1603343"/>
            <a:ext cx="10788715" cy="4582668"/>
          </a:xfrm>
        </p:spPr>
        <p:txBody>
          <a:bodyPr>
            <a:normAutofit fontScale="92500" lnSpcReduction="10000"/>
          </a:bodyPr>
          <a:lstStyle/>
          <a:p>
            <a:r>
              <a:rPr lang="en-US" sz="2000" dirty="0"/>
              <a:t>Combined 2017 and 2018 ACS surveys to increase sample size and make the survey time frame more comparable </a:t>
            </a:r>
            <a:r>
              <a:rPr lang="en-US" sz="2000" i="1" dirty="0"/>
              <a:t>(NSSRN 2018 survey questions asked status as of Dec 31, 2017)</a:t>
            </a:r>
          </a:p>
          <a:p>
            <a:r>
              <a:rPr lang="en-US" sz="2000" dirty="0"/>
              <a:t>Main results weighted by FTE employment in nursing</a:t>
            </a:r>
          </a:p>
          <a:p>
            <a:pPr lvl="1"/>
            <a:r>
              <a:rPr lang="en-US" sz="2000" u="sng" dirty="0"/>
              <a:t>ACS</a:t>
            </a:r>
            <a:r>
              <a:rPr lang="en-US" sz="2000" dirty="0"/>
              <a:t>: </a:t>
            </a:r>
          </a:p>
          <a:p>
            <a:pPr lvl="2"/>
            <a:r>
              <a:rPr lang="en-US" sz="2000" dirty="0"/>
              <a:t>Assume only capturing nursing-related employment</a:t>
            </a:r>
          </a:p>
          <a:p>
            <a:pPr lvl="2"/>
            <a:r>
              <a:rPr lang="en-US" sz="2000" b="1" dirty="0"/>
              <a:t>FTE</a:t>
            </a:r>
            <a:r>
              <a:rPr lang="en-US" sz="2000" dirty="0"/>
              <a:t>:  working AND 40 usual weekly hours = 1.0 FTE</a:t>
            </a:r>
          </a:p>
          <a:p>
            <a:pPr marL="457200" lvl="2" indent="0">
              <a:buNone/>
            </a:pPr>
            <a:endParaRPr lang="en-US" sz="2000" dirty="0"/>
          </a:p>
          <a:p>
            <a:pPr lvl="1"/>
            <a:r>
              <a:rPr lang="en-US" sz="2000" u="sng" dirty="0"/>
              <a:t>NSSRN</a:t>
            </a:r>
          </a:p>
          <a:p>
            <a:pPr lvl="2"/>
            <a:r>
              <a:rPr lang="en-US" sz="2000" dirty="0"/>
              <a:t>Exclude those not working in nursing-related jobs (~13% of RNs)</a:t>
            </a:r>
          </a:p>
          <a:p>
            <a:pPr lvl="2"/>
            <a:r>
              <a:rPr lang="en-US" sz="2000" b="1" dirty="0"/>
              <a:t>FTE</a:t>
            </a:r>
            <a:r>
              <a:rPr lang="en-US" sz="2000" dirty="0"/>
              <a:t>:  2000 annual hours = 1.0 FTE</a:t>
            </a:r>
          </a:p>
          <a:p>
            <a:pPr lvl="2"/>
            <a:endParaRPr lang="en-US" sz="2000" dirty="0"/>
          </a:p>
          <a:p>
            <a:pPr marL="0" indent="0">
              <a:buNone/>
            </a:pPr>
            <a:r>
              <a:rPr lang="en-US" sz="2200" i="1" dirty="0"/>
              <a:t>Note: race/ethnicity questions in the two surveys are asked identically</a:t>
            </a:r>
          </a:p>
        </p:txBody>
      </p:sp>
    </p:spTree>
    <p:extLst>
      <p:ext uri="{BB962C8B-B14F-4D97-AF65-F5344CB8AC3E}">
        <p14:creationId xmlns:p14="http://schemas.microsoft.com/office/powerpoint/2010/main" val="4216714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67645"/>
            <a:ext cx="10071100" cy="782425"/>
          </a:xfrm>
        </p:spPr>
        <p:txBody>
          <a:bodyPr>
            <a:noAutofit/>
          </a:bodyPr>
          <a:lstStyle/>
          <a:p>
            <a:r>
              <a:rPr lang="en-US" sz="2000" dirty="0">
                <a:solidFill>
                  <a:schemeClr val="tx1"/>
                </a:solidFill>
              </a:rPr>
              <a:t>Weighted and unweighted </a:t>
            </a:r>
            <a:r>
              <a:rPr lang="en-US" sz="2000" dirty="0" err="1">
                <a:solidFill>
                  <a:schemeClr val="tx1"/>
                </a:solidFill>
              </a:rPr>
              <a:t>rns</a:t>
            </a:r>
            <a:r>
              <a:rPr lang="en-US" sz="2000" dirty="0">
                <a:solidFill>
                  <a:schemeClr val="tx1"/>
                </a:solidFill>
              </a:rPr>
              <a:t> and </a:t>
            </a:r>
            <a:r>
              <a:rPr lang="en-US" sz="2000" dirty="0" err="1">
                <a:solidFill>
                  <a:schemeClr val="tx1"/>
                </a:solidFill>
              </a:rPr>
              <a:t>nps</a:t>
            </a:r>
            <a:r>
              <a:rPr lang="en-US" sz="2000" dirty="0">
                <a:solidFill>
                  <a:schemeClr val="tx1"/>
                </a:solidFill>
              </a:rPr>
              <a:t> in two survey analyses</a:t>
            </a:r>
          </a:p>
        </p:txBody>
      </p:sp>
      <p:graphicFrame>
        <p:nvGraphicFramePr>
          <p:cNvPr id="4" name="Chart 3">
            <a:extLst>
              <a:ext uri="{FF2B5EF4-FFF2-40B4-BE49-F238E27FC236}">
                <a16:creationId xmlns:a16="http://schemas.microsoft.com/office/drawing/2014/main" id="{7B5844D9-E122-8F40-9EC4-5075BC94E6A3}"/>
              </a:ext>
            </a:extLst>
          </p:cNvPr>
          <p:cNvGraphicFramePr>
            <a:graphicFrameLocks/>
          </p:cNvGraphicFramePr>
          <p:nvPr>
            <p:extLst>
              <p:ext uri="{D42A27DB-BD31-4B8C-83A1-F6EECF244321}">
                <p14:modId xmlns:p14="http://schemas.microsoft.com/office/powerpoint/2010/main" val="3330936747"/>
              </p:ext>
            </p:extLst>
          </p:nvPr>
        </p:nvGraphicFramePr>
        <p:xfrm>
          <a:off x="335666" y="2111161"/>
          <a:ext cx="5856790" cy="36877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007FBBF5-405A-D14C-97F5-EBD0962A4E6D}"/>
              </a:ext>
            </a:extLst>
          </p:cNvPr>
          <p:cNvGraphicFramePr>
            <a:graphicFrameLocks/>
          </p:cNvGraphicFramePr>
          <p:nvPr>
            <p:extLst>
              <p:ext uri="{D42A27DB-BD31-4B8C-83A1-F6EECF244321}">
                <p14:modId xmlns:p14="http://schemas.microsoft.com/office/powerpoint/2010/main" val="1293280653"/>
              </p:ext>
            </p:extLst>
          </p:nvPr>
        </p:nvGraphicFramePr>
        <p:xfrm>
          <a:off x="6517993" y="2111162"/>
          <a:ext cx="5450230" cy="368775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7E3DCEE-46F7-5346-81E6-0BB39B4BA883}"/>
              </a:ext>
            </a:extLst>
          </p:cNvPr>
          <p:cNvSpPr txBox="1"/>
          <p:nvPr/>
        </p:nvSpPr>
        <p:spPr>
          <a:xfrm>
            <a:off x="335666" y="6403170"/>
            <a:ext cx="7760330" cy="307777"/>
          </a:xfrm>
          <a:prstGeom prst="rect">
            <a:avLst/>
          </a:prstGeom>
          <a:noFill/>
        </p:spPr>
        <p:txBody>
          <a:bodyPr wrap="none" rtlCol="0">
            <a:spAutoFit/>
          </a:bodyPr>
          <a:lstStyle/>
          <a:p>
            <a:r>
              <a:rPr lang="en-US" sz="1400" dirty="0"/>
              <a:t>Note: FTE-weighted NPs in NSSRN defined as those “working as an NP”, rather than educated as an NP</a:t>
            </a:r>
          </a:p>
        </p:txBody>
      </p:sp>
    </p:spTree>
    <p:extLst>
      <p:ext uri="{BB962C8B-B14F-4D97-AF65-F5344CB8AC3E}">
        <p14:creationId xmlns:p14="http://schemas.microsoft.com/office/powerpoint/2010/main" val="2053198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70332"/>
            <a:ext cx="10071100" cy="770311"/>
          </a:xfrm>
        </p:spPr>
        <p:txBody>
          <a:bodyPr>
            <a:noAutofit/>
          </a:bodyPr>
          <a:lstStyle/>
          <a:p>
            <a:r>
              <a:rPr lang="en-US" sz="2000" dirty="0"/>
              <a:t>NSSRN estimates fewer black and Asian, </a:t>
            </a:r>
            <a:br>
              <a:rPr lang="en-US" sz="2000" dirty="0"/>
            </a:br>
            <a:r>
              <a:rPr lang="en-US" sz="2000" dirty="0"/>
              <a:t>and more Hispanic </a:t>
            </a:r>
            <a:r>
              <a:rPr lang="en-US" sz="2000" dirty="0" err="1"/>
              <a:t>rns</a:t>
            </a:r>
            <a:r>
              <a:rPr lang="en-US" sz="2000" dirty="0"/>
              <a:t> than ACS</a:t>
            </a:r>
          </a:p>
        </p:txBody>
      </p:sp>
      <p:graphicFrame>
        <p:nvGraphicFramePr>
          <p:cNvPr id="4" name="Chart 3">
            <a:extLst>
              <a:ext uri="{FF2B5EF4-FFF2-40B4-BE49-F238E27FC236}">
                <a16:creationId xmlns:a16="http://schemas.microsoft.com/office/drawing/2014/main" id="{C354393B-30F3-5143-9A96-4A127CBAC8CB}"/>
              </a:ext>
            </a:extLst>
          </p:cNvPr>
          <p:cNvGraphicFramePr>
            <a:graphicFrameLocks/>
          </p:cNvGraphicFramePr>
          <p:nvPr>
            <p:extLst>
              <p:ext uri="{D42A27DB-BD31-4B8C-83A1-F6EECF244321}">
                <p14:modId xmlns:p14="http://schemas.microsoft.com/office/powerpoint/2010/main" val="1462243174"/>
              </p:ext>
            </p:extLst>
          </p:nvPr>
        </p:nvGraphicFramePr>
        <p:xfrm>
          <a:off x="787400" y="1743959"/>
          <a:ext cx="10071100" cy="434575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1471B08F-2E20-BD4A-A85E-9A53F1ED5B3A}"/>
              </a:ext>
            </a:extLst>
          </p:cNvPr>
          <p:cNvSpPr txBox="1"/>
          <p:nvPr/>
        </p:nvSpPr>
        <p:spPr>
          <a:xfrm>
            <a:off x="2082150" y="6118336"/>
            <a:ext cx="7481600" cy="369332"/>
          </a:xfrm>
          <a:prstGeom prst="rect">
            <a:avLst/>
          </a:prstGeom>
          <a:noFill/>
        </p:spPr>
        <p:txBody>
          <a:bodyPr wrap="none" rtlCol="0">
            <a:spAutoFit/>
          </a:bodyPr>
          <a:lstStyle/>
          <a:p>
            <a:r>
              <a:rPr lang="en-US" i="1" dirty="0"/>
              <a:t>NSSRN estimates roughly 50% more Hispanic RNs: 330,000 vs 220,000 in the ACS</a:t>
            </a:r>
          </a:p>
        </p:txBody>
      </p:sp>
      <p:sp>
        <p:nvSpPr>
          <p:cNvPr id="5" name="TextBox 4">
            <a:extLst>
              <a:ext uri="{FF2B5EF4-FFF2-40B4-BE49-F238E27FC236}">
                <a16:creationId xmlns:a16="http://schemas.microsoft.com/office/drawing/2014/main" id="{F0701766-0699-A140-9046-F24295F20FFC}"/>
              </a:ext>
            </a:extLst>
          </p:cNvPr>
          <p:cNvSpPr txBox="1"/>
          <p:nvPr/>
        </p:nvSpPr>
        <p:spPr>
          <a:xfrm>
            <a:off x="490194" y="6557586"/>
            <a:ext cx="6659195" cy="246221"/>
          </a:xfrm>
          <a:prstGeom prst="rect">
            <a:avLst/>
          </a:prstGeom>
          <a:noFill/>
        </p:spPr>
        <p:txBody>
          <a:bodyPr wrap="none" rtlCol="0">
            <a:spAutoFit/>
          </a:bodyPr>
          <a:lstStyle/>
          <a:p>
            <a:r>
              <a:rPr lang="en-US" sz="1000" dirty="0"/>
              <a:t>Note: 95% confidence intervals shown based on jackknife replicate weights in NSSRN and ACS design factors. NPs excluded</a:t>
            </a:r>
          </a:p>
        </p:txBody>
      </p:sp>
    </p:spTree>
    <p:extLst>
      <p:ext uri="{BB962C8B-B14F-4D97-AF65-F5344CB8AC3E}">
        <p14:creationId xmlns:p14="http://schemas.microsoft.com/office/powerpoint/2010/main" val="4164332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17425"/>
            <a:ext cx="10071100" cy="837359"/>
          </a:xfrm>
        </p:spPr>
        <p:txBody>
          <a:bodyPr>
            <a:normAutofit/>
          </a:bodyPr>
          <a:lstStyle/>
          <a:p>
            <a:r>
              <a:rPr lang="en-US" sz="2000" dirty="0"/>
              <a:t>The difference in % </a:t>
            </a:r>
            <a:r>
              <a:rPr lang="en-US" sz="2000" dirty="0" err="1"/>
              <a:t>hispanic</a:t>
            </a:r>
            <a:r>
              <a:rPr lang="en-US" sz="2000" dirty="0"/>
              <a:t> is even greater for NPs</a:t>
            </a:r>
          </a:p>
        </p:txBody>
      </p:sp>
      <p:sp>
        <p:nvSpPr>
          <p:cNvPr id="5" name="TextBox 4">
            <a:extLst>
              <a:ext uri="{FF2B5EF4-FFF2-40B4-BE49-F238E27FC236}">
                <a16:creationId xmlns:a16="http://schemas.microsoft.com/office/drawing/2014/main" id="{F0701766-0699-A140-9046-F24295F20FFC}"/>
              </a:ext>
            </a:extLst>
          </p:cNvPr>
          <p:cNvSpPr txBox="1"/>
          <p:nvPr/>
        </p:nvSpPr>
        <p:spPr>
          <a:xfrm>
            <a:off x="490194" y="6557586"/>
            <a:ext cx="5942652" cy="246221"/>
          </a:xfrm>
          <a:prstGeom prst="rect">
            <a:avLst/>
          </a:prstGeom>
          <a:noFill/>
        </p:spPr>
        <p:txBody>
          <a:bodyPr wrap="none" rtlCol="0">
            <a:spAutoFit/>
          </a:bodyPr>
          <a:lstStyle/>
          <a:p>
            <a:r>
              <a:rPr lang="en-US" sz="1000" dirty="0"/>
              <a:t>Note: 95% confidence intervals shown based on jackknife replicate weights in NSSRN and ACS design factors.  </a:t>
            </a:r>
          </a:p>
        </p:txBody>
      </p:sp>
      <p:graphicFrame>
        <p:nvGraphicFramePr>
          <p:cNvPr id="6" name="Chart 5">
            <a:extLst>
              <a:ext uri="{FF2B5EF4-FFF2-40B4-BE49-F238E27FC236}">
                <a16:creationId xmlns:a16="http://schemas.microsoft.com/office/drawing/2014/main" id="{19C4A8F7-D4DE-BA49-966B-E026A09AA566}"/>
              </a:ext>
            </a:extLst>
          </p:cNvPr>
          <p:cNvGraphicFramePr>
            <a:graphicFrameLocks/>
          </p:cNvGraphicFramePr>
          <p:nvPr>
            <p:extLst>
              <p:ext uri="{D42A27DB-BD31-4B8C-83A1-F6EECF244321}">
                <p14:modId xmlns:p14="http://schemas.microsoft.com/office/powerpoint/2010/main" val="2350416053"/>
              </p:ext>
            </p:extLst>
          </p:nvPr>
        </p:nvGraphicFramePr>
        <p:xfrm>
          <a:off x="900400" y="1715678"/>
          <a:ext cx="9958100" cy="39875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8423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17425"/>
            <a:ext cx="10071100" cy="837359"/>
          </a:xfrm>
        </p:spPr>
        <p:txBody>
          <a:bodyPr>
            <a:normAutofit/>
          </a:bodyPr>
          <a:lstStyle/>
          <a:p>
            <a:r>
              <a:rPr lang="en-US" sz="2000" dirty="0"/>
              <a:t>The differences in % Hispanic is systematic across the us</a:t>
            </a:r>
          </a:p>
        </p:txBody>
      </p:sp>
      <p:graphicFrame>
        <p:nvGraphicFramePr>
          <p:cNvPr id="7" name="Chart 6">
            <a:extLst>
              <a:ext uri="{FF2B5EF4-FFF2-40B4-BE49-F238E27FC236}">
                <a16:creationId xmlns:a16="http://schemas.microsoft.com/office/drawing/2014/main" id="{89A9688E-36A6-4444-B96B-378CF6F02CCA}"/>
              </a:ext>
            </a:extLst>
          </p:cNvPr>
          <p:cNvGraphicFramePr/>
          <p:nvPr>
            <p:extLst>
              <p:ext uri="{D42A27DB-BD31-4B8C-83A1-F6EECF244321}">
                <p14:modId xmlns:p14="http://schemas.microsoft.com/office/powerpoint/2010/main" val="2349385917"/>
              </p:ext>
            </p:extLst>
          </p:nvPr>
        </p:nvGraphicFramePr>
        <p:xfrm>
          <a:off x="787399" y="1458097"/>
          <a:ext cx="10071100" cy="443365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8102F986-5B80-A343-8CFE-BF4011839FF1}"/>
              </a:ext>
            </a:extLst>
          </p:cNvPr>
          <p:cNvSpPr txBox="1"/>
          <p:nvPr/>
        </p:nvSpPr>
        <p:spPr>
          <a:xfrm>
            <a:off x="490194" y="6557586"/>
            <a:ext cx="1239442" cy="246221"/>
          </a:xfrm>
          <a:prstGeom prst="rect">
            <a:avLst/>
          </a:prstGeom>
          <a:noFill/>
        </p:spPr>
        <p:txBody>
          <a:bodyPr wrap="none" rtlCol="0">
            <a:spAutoFit/>
          </a:bodyPr>
          <a:lstStyle/>
          <a:p>
            <a:r>
              <a:rPr lang="en-US" sz="1000" dirty="0"/>
              <a:t>Note: NPs excluded</a:t>
            </a:r>
          </a:p>
        </p:txBody>
      </p:sp>
    </p:spTree>
    <p:extLst>
      <p:ext uri="{BB962C8B-B14F-4D97-AF65-F5344CB8AC3E}">
        <p14:creationId xmlns:p14="http://schemas.microsoft.com/office/powerpoint/2010/main" val="1055812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17425"/>
            <a:ext cx="10071100" cy="837359"/>
          </a:xfrm>
        </p:spPr>
        <p:txBody>
          <a:bodyPr>
            <a:normAutofit fontScale="90000"/>
          </a:bodyPr>
          <a:lstStyle/>
          <a:p>
            <a:r>
              <a:rPr lang="en-US" sz="2000" dirty="0"/>
              <a:t>2008 estimates of the % of RNs who are Hispanic were similar across surveys but 2018 diverged</a:t>
            </a:r>
          </a:p>
        </p:txBody>
      </p:sp>
      <p:sp>
        <p:nvSpPr>
          <p:cNvPr id="5" name="TextBox 4">
            <a:extLst>
              <a:ext uri="{FF2B5EF4-FFF2-40B4-BE49-F238E27FC236}">
                <a16:creationId xmlns:a16="http://schemas.microsoft.com/office/drawing/2014/main" id="{F0701766-0699-A140-9046-F24295F20FFC}"/>
              </a:ext>
            </a:extLst>
          </p:cNvPr>
          <p:cNvSpPr txBox="1"/>
          <p:nvPr/>
        </p:nvSpPr>
        <p:spPr>
          <a:xfrm>
            <a:off x="1229699" y="6007189"/>
            <a:ext cx="9341853" cy="523220"/>
          </a:xfrm>
          <a:prstGeom prst="rect">
            <a:avLst/>
          </a:prstGeom>
          <a:noFill/>
        </p:spPr>
        <p:txBody>
          <a:bodyPr wrap="none" rtlCol="0">
            <a:spAutoFit/>
          </a:bodyPr>
          <a:lstStyle/>
          <a:p>
            <a:r>
              <a:rPr lang="en-US" sz="1400" i="1" dirty="0"/>
              <a:t>The growth in % Hispanic implied by the NSSRN would require workforce entrants to be ~20% Hispanic in each year from 2009-2018:</a:t>
            </a:r>
          </a:p>
          <a:p>
            <a:r>
              <a:rPr lang="en-US" sz="1400" i="1" dirty="0"/>
              <a:t>The growth implied by the ACS requires workforce entrants to be ~10% Hispanic, which is consistent with AACN data</a:t>
            </a:r>
          </a:p>
        </p:txBody>
      </p:sp>
      <p:graphicFrame>
        <p:nvGraphicFramePr>
          <p:cNvPr id="7" name="Chart 6">
            <a:extLst>
              <a:ext uri="{FF2B5EF4-FFF2-40B4-BE49-F238E27FC236}">
                <a16:creationId xmlns:a16="http://schemas.microsoft.com/office/drawing/2014/main" id="{1F96CEDC-27F1-914C-9987-A9C9021696C8}"/>
              </a:ext>
            </a:extLst>
          </p:cNvPr>
          <p:cNvGraphicFramePr/>
          <p:nvPr>
            <p:extLst>
              <p:ext uri="{D42A27DB-BD31-4B8C-83A1-F6EECF244321}">
                <p14:modId xmlns:p14="http://schemas.microsoft.com/office/powerpoint/2010/main" val="31560015"/>
              </p:ext>
            </p:extLst>
          </p:nvPr>
        </p:nvGraphicFramePr>
        <p:xfrm>
          <a:off x="787399" y="1507524"/>
          <a:ext cx="10071099" cy="43742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8846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E3E2-1EFA-464A-AB60-D63762E55224}"/>
              </a:ext>
            </a:extLst>
          </p:cNvPr>
          <p:cNvSpPr>
            <a:spLocks noGrp="1"/>
          </p:cNvSpPr>
          <p:nvPr>
            <p:ph type="title"/>
          </p:nvPr>
        </p:nvSpPr>
        <p:spPr>
          <a:xfrm>
            <a:off x="787400" y="370332"/>
            <a:ext cx="10071100" cy="911713"/>
          </a:xfrm>
        </p:spPr>
        <p:txBody>
          <a:bodyPr>
            <a:normAutofit fontScale="90000"/>
          </a:bodyPr>
          <a:lstStyle/>
          <a:p>
            <a:r>
              <a:rPr lang="en-US" sz="2000" dirty="0"/>
              <a:t>The </a:t>
            </a:r>
            <a:r>
              <a:rPr lang="en-US" sz="2000" dirty="0" err="1"/>
              <a:t>aacn</a:t>
            </a:r>
            <a:r>
              <a:rPr lang="en-US" sz="2000" dirty="0"/>
              <a:t> enrollment data does show a pattern of rising Hispanic entry that is consistent with the </a:t>
            </a:r>
            <a:r>
              <a:rPr lang="en-US" sz="2000" dirty="0" err="1"/>
              <a:t>acs</a:t>
            </a:r>
            <a:endParaRPr lang="en-US" sz="2000" dirty="0"/>
          </a:p>
        </p:txBody>
      </p:sp>
      <p:graphicFrame>
        <p:nvGraphicFramePr>
          <p:cNvPr id="4" name="Chart 3">
            <a:extLst>
              <a:ext uri="{FF2B5EF4-FFF2-40B4-BE49-F238E27FC236}">
                <a16:creationId xmlns:a16="http://schemas.microsoft.com/office/drawing/2014/main" id="{6D48617F-3EB3-4440-AEFA-764AD8593192}"/>
              </a:ext>
            </a:extLst>
          </p:cNvPr>
          <p:cNvGraphicFramePr>
            <a:graphicFrameLocks/>
          </p:cNvGraphicFramePr>
          <p:nvPr>
            <p:extLst>
              <p:ext uri="{D42A27DB-BD31-4B8C-83A1-F6EECF244321}">
                <p14:modId xmlns:p14="http://schemas.microsoft.com/office/powerpoint/2010/main" val="637388301"/>
              </p:ext>
            </p:extLst>
          </p:nvPr>
        </p:nvGraphicFramePr>
        <p:xfrm>
          <a:off x="787400" y="1693333"/>
          <a:ext cx="10071100" cy="492738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3BD4A1DB-EDA4-5A4B-A54C-E264EE1794B3}"/>
              </a:ext>
            </a:extLst>
          </p:cNvPr>
          <p:cNvSpPr/>
          <p:nvPr/>
        </p:nvSpPr>
        <p:spPr>
          <a:xfrm>
            <a:off x="116263" y="6602930"/>
            <a:ext cx="11591827" cy="255070"/>
          </a:xfrm>
          <a:prstGeom prst="rect">
            <a:avLst/>
          </a:prstGeom>
        </p:spPr>
        <p:txBody>
          <a:bodyPr wrap="square">
            <a:spAutoFit/>
          </a:bodyPr>
          <a:lstStyle/>
          <a:p>
            <a:pPr>
              <a:lnSpc>
                <a:spcPct val="115000"/>
              </a:lnSpc>
            </a:pPr>
            <a:r>
              <a:rPr lang="en-US" sz="1000" dirty="0">
                <a:latin typeface="Times New Roman" panose="02020603050405020304" pitchFamily="18" charset="0"/>
                <a:ea typeface="Times New Roman" panose="02020603050405020304" pitchFamily="18" charset="0"/>
              </a:rPr>
              <a:t>Sources: AACN data obtained from </a:t>
            </a:r>
            <a:r>
              <a:rPr lang="en-US" sz="1000" u="sng" dirty="0">
                <a:solidFill>
                  <a:srgbClr val="0000FF"/>
                </a:solidFill>
                <a:latin typeface="Times New Roman" panose="02020603050405020304" pitchFamily="18" charset="0"/>
                <a:ea typeface="Times New Roman" panose="02020603050405020304" pitchFamily="18" charset="0"/>
                <a:hlinkClick r:id="rId3"/>
              </a:rPr>
              <a:t>https://www.aacnnursing.org/Portals/42/News/Surveys-Data/Race-and-Ethnicity-of-Students-Nursing-Programs.pdf</a:t>
            </a:r>
            <a:r>
              <a:rPr lang="en-US" sz="1000" dirty="0">
                <a:latin typeface="Times New Roman" panose="02020603050405020304" pitchFamily="18" charset="0"/>
                <a:ea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4039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70333"/>
            <a:ext cx="10071100" cy="939994"/>
          </a:xfrm>
        </p:spPr>
        <p:txBody>
          <a:bodyPr>
            <a:normAutofit/>
          </a:bodyPr>
          <a:lstStyle/>
          <a:p>
            <a:r>
              <a:rPr lang="en-US" sz="2000" dirty="0"/>
              <a:t>This potential bias in minority distribution also appears in comparison to </a:t>
            </a:r>
            <a:r>
              <a:rPr lang="en-US" sz="2000" dirty="0" err="1"/>
              <a:t>aacn</a:t>
            </a:r>
            <a:r>
              <a:rPr lang="en-US" sz="2000" dirty="0"/>
              <a:t> enrollment data</a:t>
            </a:r>
          </a:p>
        </p:txBody>
      </p:sp>
      <p:graphicFrame>
        <p:nvGraphicFramePr>
          <p:cNvPr id="4" name="Chart 3">
            <a:extLst>
              <a:ext uri="{FF2B5EF4-FFF2-40B4-BE49-F238E27FC236}">
                <a16:creationId xmlns:a16="http://schemas.microsoft.com/office/drawing/2014/main" id="{06B65F98-46AF-3944-847F-4C3194782352}"/>
              </a:ext>
            </a:extLst>
          </p:cNvPr>
          <p:cNvGraphicFramePr>
            <a:graphicFrameLocks/>
          </p:cNvGraphicFramePr>
          <p:nvPr>
            <p:extLst>
              <p:ext uri="{D42A27DB-BD31-4B8C-83A1-F6EECF244321}">
                <p14:modId xmlns:p14="http://schemas.microsoft.com/office/powerpoint/2010/main" val="2902148718"/>
              </p:ext>
            </p:extLst>
          </p:nvPr>
        </p:nvGraphicFramePr>
        <p:xfrm>
          <a:off x="787400" y="1828800"/>
          <a:ext cx="10071100" cy="465886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FC3DA79E-BFB9-E244-B1E2-0ED90513EEC9}"/>
              </a:ext>
            </a:extLst>
          </p:cNvPr>
          <p:cNvSpPr/>
          <p:nvPr/>
        </p:nvSpPr>
        <p:spPr>
          <a:xfrm>
            <a:off x="116263" y="6602930"/>
            <a:ext cx="11591827" cy="255070"/>
          </a:xfrm>
          <a:prstGeom prst="rect">
            <a:avLst/>
          </a:prstGeom>
        </p:spPr>
        <p:txBody>
          <a:bodyPr wrap="square">
            <a:spAutoFit/>
          </a:bodyPr>
          <a:lstStyle/>
          <a:p>
            <a:pPr>
              <a:lnSpc>
                <a:spcPct val="115000"/>
              </a:lnSpc>
            </a:pPr>
            <a:r>
              <a:rPr lang="en-US" sz="1000" dirty="0">
                <a:latin typeface="Times New Roman" panose="02020603050405020304" pitchFamily="18" charset="0"/>
                <a:ea typeface="Times New Roman" panose="02020603050405020304" pitchFamily="18" charset="0"/>
              </a:rPr>
              <a:t>Sources: AACN data obtained from </a:t>
            </a:r>
            <a:r>
              <a:rPr lang="en-US" sz="1000" u="sng" dirty="0">
                <a:solidFill>
                  <a:srgbClr val="0000FF"/>
                </a:solidFill>
                <a:latin typeface="Times New Roman" panose="02020603050405020304" pitchFamily="18" charset="0"/>
                <a:ea typeface="Times New Roman" panose="02020603050405020304" pitchFamily="18" charset="0"/>
                <a:hlinkClick r:id="rId3"/>
              </a:rPr>
              <a:t>https://www.aacnnursing.org/Portals/42/News/Surveys-Data/Race-and-Ethnicity-of-Students-Nursing-Programs.pdf</a:t>
            </a:r>
            <a:r>
              <a:rPr lang="en-US" sz="1000" dirty="0">
                <a:latin typeface="Times New Roman" panose="02020603050405020304" pitchFamily="18" charset="0"/>
                <a:ea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5133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70332"/>
            <a:ext cx="10071100" cy="921140"/>
          </a:xfrm>
        </p:spPr>
        <p:txBody>
          <a:bodyPr>
            <a:normAutofit/>
          </a:bodyPr>
          <a:lstStyle/>
          <a:p>
            <a:r>
              <a:rPr lang="en-US" sz="2000" dirty="0"/>
              <a:t>The potential overcount of Hispanic </a:t>
            </a:r>
            <a:r>
              <a:rPr lang="en-US" sz="2000" dirty="0" err="1"/>
              <a:t>nps</a:t>
            </a:r>
            <a:r>
              <a:rPr lang="en-US" sz="2000" dirty="0"/>
              <a:t> also appears in comparison to </a:t>
            </a:r>
            <a:r>
              <a:rPr lang="en-US" sz="2000" dirty="0" err="1"/>
              <a:t>ny</a:t>
            </a:r>
            <a:r>
              <a:rPr lang="en-US" sz="2000" dirty="0"/>
              <a:t> state registration data</a:t>
            </a:r>
          </a:p>
        </p:txBody>
      </p:sp>
      <p:sp>
        <p:nvSpPr>
          <p:cNvPr id="3" name="Rectangle 2">
            <a:extLst>
              <a:ext uri="{FF2B5EF4-FFF2-40B4-BE49-F238E27FC236}">
                <a16:creationId xmlns:a16="http://schemas.microsoft.com/office/drawing/2014/main" id="{FC3DA79E-BFB9-E244-B1E2-0ED90513EEC9}"/>
              </a:ext>
            </a:extLst>
          </p:cNvPr>
          <p:cNvSpPr/>
          <p:nvPr/>
        </p:nvSpPr>
        <p:spPr>
          <a:xfrm>
            <a:off x="116263" y="6602930"/>
            <a:ext cx="11591827" cy="255070"/>
          </a:xfrm>
          <a:prstGeom prst="rect">
            <a:avLst/>
          </a:prstGeom>
        </p:spPr>
        <p:txBody>
          <a:bodyPr wrap="square">
            <a:spAutoFit/>
          </a:bodyPr>
          <a:lstStyle/>
          <a:p>
            <a:pPr>
              <a:lnSpc>
                <a:spcPct val="115000"/>
              </a:lnSpc>
            </a:pPr>
            <a:r>
              <a:rPr lang="en-US" sz="1000" dirty="0">
                <a:latin typeface="Times New Roman" panose="02020603050405020304" pitchFamily="18" charset="0"/>
                <a:ea typeface="Times New Roman" panose="02020603050405020304" pitchFamily="18" charset="0"/>
              </a:rPr>
              <a:t>Sources: NY State Nurse Practitioner re-registration survey, 2019</a:t>
            </a:r>
            <a:endParaRPr lang="en-US" sz="1000" dirty="0">
              <a:effectLst/>
              <a:latin typeface="Times New Roman" panose="02020603050405020304" pitchFamily="18" charset="0"/>
              <a:ea typeface="Times New Roman" panose="02020603050405020304" pitchFamily="18" charset="0"/>
            </a:endParaRPr>
          </a:p>
        </p:txBody>
      </p:sp>
      <p:graphicFrame>
        <p:nvGraphicFramePr>
          <p:cNvPr id="5" name="Chart 4">
            <a:extLst>
              <a:ext uri="{FF2B5EF4-FFF2-40B4-BE49-F238E27FC236}">
                <a16:creationId xmlns:a16="http://schemas.microsoft.com/office/drawing/2014/main" id="{8063EB0E-0F51-604C-A6DA-9F6360C652DD}"/>
              </a:ext>
            </a:extLst>
          </p:cNvPr>
          <p:cNvGraphicFramePr/>
          <p:nvPr>
            <p:extLst>
              <p:ext uri="{D42A27DB-BD31-4B8C-83A1-F6EECF244321}">
                <p14:modId xmlns:p14="http://schemas.microsoft.com/office/powerpoint/2010/main" val="1473484051"/>
              </p:ext>
            </p:extLst>
          </p:nvPr>
        </p:nvGraphicFramePr>
        <p:xfrm>
          <a:off x="787400" y="1809947"/>
          <a:ext cx="10071100" cy="44117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71044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70332"/>
            <a:ext cx="10071100" cy="883433"/>
          </a:xfrm>
        </p:spPr>
        <p:txBody>
          <a:bodyPr>
            <a:normAutofit fontScale="90000"/>
          </a:bodyPr>
          <a:lstStyle/>
          <a:p>
            <a:r>
              <a:rPr lang="en-US" sz="2000" dirty="0"/>
              <a:t>Before applying weights, Hispanics make up just 4.4% of </a:t>
            </a:r>
            <a:r>
              <a:rPr lang="en-US" sz="2000" dirty="0" err="1"/>
              <a:t>rns</a:t>
            </a:r>
            <a:r>
              <a:rPr lang="en-US" sz="2000" dirty="0"/>
              <a:t> in the 2018 </a:t>
            </a:r>
            <a:r>
              <a:rPr lang="en-US" sz="2000" dirty="0" err="1"/>
              <a:t>nssrn</a:t>
            </a:r>
            <a:endParaRPr lang="en-US" sz="2000" dirty="0"/>
          </a:p>
        </p:txBody>
      </p:sp>
      <p:graphicFrame>
        <p:nvGraphicFramePr>
          <p:cNvPr id="4" name="Chart 3">
            <a:extLst>
              <a:ext uri="{FF2B5EF4-FFF2-40B4-BE49-F238E27FC236}">
                <a16:creationId xmlns:a16="http://schemas.microsoft.com/office/drawing/2014/main" id="{D688F220-F0AA-5C47-84FE-CC863F08E2A5}"/>
              </a:ext>
            </a:extLst>
          </p:cNvPr>
          <p:cNvGraphicFramePr/>
          <p:nvPr>
            <p:extLst>
              <p:ext uri="{D42A27DB-BD31-4B8C-83A1-F6EECF244321}">
                <p14:modId xmlns:p14="http://schemas.microsoft.com/office/powerpoint/2010/main" val="525101680"/>
              </p:ext>
            </p:extLst>
          </p:nvPr>
        </p:nvGraphicFramePr>
        <p:xfrm>
          <a:off x="787400" y="1913255"/>
          <a:ext cx="10071100" cy="428015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5E526ABF-F957-E04E-A2CF-46898AF4BFB0}"/>
              </a:ext>
            </a:extLst>
          </p:cNvPr>
          <p:cNvSpPr txBox="1"/>
          <p:nvPr/>
        </p:nvSpPr>
        <p:spPr>
          <a:xfrm>
            <a:off x="386498" y="6303002"/>
            <a:ext cx="11334962" cy="369332"/>
          </a:xfrm>
          <a:prstGeom prst="rect">
            <a:avLst/>
          </a:prstGeom>
          <a:noFill/>
        </p:spPr>
        <p:txBody>
          <a:bodyPr wrap="none" rtlCol="0">
            <a:spAutoFit/>
          </a:bodyPr>
          <a:lstStyle/>
          <a:p>
            <a:r>
              <a:rPr lang="en-US" i="1" dirty="0"/>
              <a:t>It does appear Hispanics were less likely to respond to the survey; yet it also appears there was an overadjustment in the weights</a:t>
            </a:r>
          </a:p>
        </p:txBody>
      </p:sp>
    </p:spTree>
    <p:extLst>
      <p:ext uri="{BB962C8B-B14F-4D97-AF65-F5344CB8AC3E}">
        <p14:creationId xmlns:p14="http://schemas.microsoft.com/office/powerpoint/2010/main" val="16997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70332"/>
            <a:ext cx="10071100" cy="911713"/>
          </a:xfrm>
        </p:spPr>
        <p:txBody>
          <a:bodyPr>
            <a:normAutofit fontScale="90000"/>
          </a:bodyPr>
          <a:lstStyle/>
          <a:p>
            <a:r>
              <a:rPr lang="en-US" sz="2000" dirty="0"/>
              <a:t>Average and 90</a:t>
            </a:r>
            <a:r>
              <a:rPr lang="en-US" sz="2000" baseline="30000" dirty="0"/>
              <a:t>th</a:t>
            </a:r>
            <a:r>
              <a:rPr lang="en-US" sz="2000" dirty="0"/>
              <a:t> percentile survey weights by race/ethnicity for </a:t>
            </a:r>
            <a:r>
              <a:rPr lang="en-US" sz="2000" dirty="0" err="1"/>
              <a:t>rns</a:t>
            </a:r>
            <a:r>
              <a:rPr lang="en-US" sz="2000" dirty="0"/>
              <a:t> in the </a:t>
            </a:r>
            <a:r>
              <a:rPr lang="en-US" sz="2000" dirty="0" err="1"/>
              <a:t>nssrn</a:t>
            </a:r>
            <a:endParaRPr lang="en-US" sz="2000" dirty="0"/>
          </a:p>
        </p:txBody>
      </p:sp>
      <p:sp>
        <p:nvSpPr>
          <p:cNvPr id="3" name="TextBox 2">
            <a:extLst>
              <a:ext uri="{FF2B5EF4-FFF2-40B4-BE49-F238E27FC236}">
                <a16:creationId xmlns:a16="http://schemas.microsoft.com/office/drawing/2014/main" id="{5E526ABF-F957-E04E-A2CF-46898AF4BFB0}"/>
              </a:ext>
            </a:extLst>
          </p:cNvPr>
          <p:cNvSpPr txBox="1"/>
          <p:nvPr/>
        </p:nvSpPr>
        <p:spPr>
          <a:xfrm>
            <a:off x="2677210" y="5907981"/>
            <a:ext cx="7355219" cy="369332"/>
          </a:xfrm>
          <a:prstGeom prst="rect">
            <a:avLst/>
          </a:prstGeom>
          <a:noFill/>
        </p:spPr>
        <p:txBody>
          <a:bodyPr wrap="none" rtlCol="0">
            <a:spAutoFit/>
          </a:bodyPr>
          <a:lstStyle/>
          <a:p>
            <a:r>
              <a:rPr lang="en-US" i="1" dirty="0"/>
              <a:t>Hispanic respondents were assigned weights ~3 times those of  White respondents</a:t>
            </a:r>
          </a:p>
        </p:txBody>
      </p:sp>
      <p:graphicFrame>
        <p:nvGraphicFramePr>
          <p:cNvPr id="5" name="Chart 4">
            <a:extLst>
              <a:ext uri="{FF2B5EF4-FFF2-40B4-BE49-F238E27FC236}">
                <a16:creationId xmlns:a16="http://schemas.microsoft.com/office/drawing/2014/main" id="{D2A3B17F-64D7-E44B-908D-B4F7146ECEF7}"/>
              </a:ext>
            </a:extLst>
          </p:cNvPr>
          <p:cNvGraphicFramePr/>
          <p:nvPr>
            <p:extLst>
              <p:ext uri="{D42A27DB-BD31-4B8C-83A1-F6EECF244321}">
                <p14:modId xmlns:p14="http://schemas.microsoft.com/office/powerpoint/2010/main" val="3442111580"/>
              </p:ext>
            </p:extLst>
          </p:nvPr>
        </p:nvGraphicFramePr>
        <p:xfrm>
          <a:off x="787400" y="1655806"/>
          <a:ext cx="10071100" cy="41793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39747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900E-4633-754F-92FA-96E65DC08666}"/>
              </a:ext>
            </a:extLst>
          </p:cNvPr>
          <p:cNvSpPr>
            <a:spLocks noGrp="1"/>
          </p:cNvSpPr>
          <p:nvPr>
            <p:ph type="title"/>
          </p:nvPr>
        </p:nvSpPr>
        <p:spPr>
          <a:xfrm>
            <a:off x="787400" y="370332"/>
            <a:ext cx="10071100" cy="770311"/>
          </a:xfrm>
        </p:spPr>
        <p:txBody>
          <a:bodyPr>
            <a:normAutofit/>
          </a:bodyPr>
          <a:lstStyle/>
          <a:p>
            <a:r>
              <a:rPr lang="en-US" sz="2000" b="1" dirty="0"/>
              <a:t>Source of potential bias is unclear</a:t>
            </a:r>
          </a:p>
        </p:txBody>
      </p:sp>
      <p:sp>
        <p:nvSpPr>
          <p:cNvPr id="3" name="Content Placeholder 2">
            <a:extLst>
              <a:ext uri="{FF2B5EF4-FFF2-40B4-BE49-F238E27FC236}">
                <a16:creationId xmlns:a16="http://schemas.microsoft.com/office/drawing/2014/main" id="{0CD9E043-F4D2-FB48-A680-14C57CFF01FD}"/>
              </a:ext>
            </a:extLst>
          </p:cNvPr>
          <p:cNvSpPr>
            <a:spLocks noGrp="1"/>
          </p:cNvSpPr>
          <p:nvPr>
            <p:ph idx="1"/>
          </p:nvPr>
        </p:nvSpPr>
        <p:spPr>
          <a:xfrm>
            <a:off x="787400" y="1762812"/>
            <a:ext cx="10071100" cy="4130496"/>
          </a:xfrm>
        </p:spPr>
        <p:txBody>
          <a:bodyPr>
            <a:normAutofit/>
          </a:bodyPr>
          <a:lstStyle/>
          <a:p>
            <a:r>
              <a:rPr lang="en-US" sz="2400" dirty="0"/>
              <a:t>The matching process by which Census analysts imputed race/ethnicity to RNs in the sampling frame appeared to have some problems (poor concordance between imputed race/ethnicity and actual survey responses, based on discussions with Census)</a:t>
            </a:r>
          </a:p>
          <a:p>
            <a:endParaRPr lang="en-US" sz="800" dirty="0"/>
          </a:p>
          <a:p>
            <a:r>
              <a:rPr lang="en-US" sz="2400" dirty="0"/>
              <a:t>NSSRN technical documentation notes a  “…19% overestimation of Hispanics…”, p.61, but is otherwise difficult to follow.</a:t>
            </a:r>
          </a:p>
          <a:p>
            <a:endParaRPr lang="en-US" sz="800" dirty="0"/>
          </a:p>
          <a:p>
            <a:r>
              <a:rPr lang="en-US" sz="2400" i="1" dirty="0"/>
              <a:t>Nevertheless, we have no reason to believe survey responses are inaccurate – issue appears to be with weighting, particularly by race/ethnicity. </a:t>
            </a:r>
          </a:p>
        </p:txBody>
      </p:sp>
    </p:spTree>
    <p:extLst>
      <p:ext uri="{BB962C8B-B14F-4D97-AF65-F5344CB8AC3E}">
        <p14:creationId xmlns:p14="http://schemas.microsoft.com/office/powerpoint/2010/main" val="3559139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8C0C-5AD4-1E4C-8927-399E14327219}"/>
              </a:ext>
            </a:extLst>
          </p:cNvPr>
          <p:cNvSpPr>
            <a:spLocks noGrp="1"/>
          </p:cNvSpPr>
          <p:nvPr>
            <p:ph type="title"/>
          </p:nvPr>
        </p:nvSpPr>
        <p:spPr>
          <a:xfrm>
            <a:off x="787400" y="370332"/>
            <a:ext cx="10071100" cy="996555"/>
          </a:xfrm>
        </p:spPr>
        <p:txBody>
          <a:bodyPr/>
          <a:lstStyle/>
          <a:p>
            <a:r>
              <a:rPr lang="en-US" dirty="0"/>
              <a:t>How much might this matter?</a:t>
            </a:r>
          </a:p>
        </p:txBody>
      </p:sp>
      <p:sp>
        <p:nvSpPr>
          <p:cNvPr id="3" name="Content Placeholder 2">
            <a:extLst>
              <a:ext uri="{FF2B5EF4-FFF2-40B4-BE49-F238E27FC236}">
                <a16:creationId xmlns:a16="http://schemas.microsoft.com/office/drawing/2014/main" id="{5A00E3BA-EE51-0744-9B03-E0468A13412B}"/>
              </a:ext>
            </a:extLst>
          </p:cNvPr>
          <p:cNvSpPr>
            <a:spLocks noGrp="1"/>
          </p:cNvSpPr>
          <p:nvPr>
            <p:ph idx="1"/>
          </p:nvPr>
        </p:nvSpPr>
        <p:spPr/>
        <p:txBody>
          <a:bodyPr>
            <a:noAutofit/>
          </a:bodyPr>
          <a:lstStyle/>
          <a:p>
            <a:r>
              <a:rPr lang="en-US" sz="2000" dirty="0"/>
              <a:t>For estimates of the racial/ethnic composition of the workforce, quite a lot</a:t>
            </a:r>
          </a:p>
          <a:p>
            <a:r>
              <a:rPr lang="en-US" sz="2000" dirty="0"/>
              <a:t>For questions about differences </a:t>
            </a:r>
            <a:r>
              <a:rPr lang="en-US" sz="2000" i="1" dirty="0"/>
              <a:t>within</a:t>
            </a:r>
            <a:r>
              <a:rPr lang="en-US" sz="2000" dirty="0"/>
              <a:t> a racial/ethnic group, shouldn’t be an issue</a:t>
            </a:r>
          </a:p>
          <a:p>
            <a:r>
              <a:rPr lang="en-US" sz="2000" dirty="0"/>
              <a:t>For most generic analyses, the bias is likely small. E.g.</a:t>
            </a:r>
          </a:p>
          <a:p>
            <a:pPr lvl="1"/>
            <a:r>
              <a:rPr lang="en-US" b="1" dirty="0"/>
              <a:t>“In the NSSRN, what % of NPs had an Associate’s Degree in Nursing as their initial RN education?”</a:t>
            </a:r>
          </a:p>
          <a:p>
            <a:pPr lvl="2"/>
            <a:r>
              <a:rPr lang="en-US" sz="1800" dirty="0"/>
              <a:t>This is slightly more common among Hispanic NPs (33.0%) than non-Hispanic NPs (27.9%)</a:t>
            </a:r>
          </a:p>
          <a:p>
            <a:pPr lvl="3"/>
            <a:r>
              <a:rPr lang="en-US" sz="1800" dirty="0"/>
              <a:t>(Hispanic NPs comprise 3.5% of NPs unweighted, and 9.4% weighted)</a:t>
            </a:r>
          </a:p>
          <a:p>
            <a:pPr lvl="2"/>
            <a:r>
              <a:rPr lang="en-US" sz="1800" dirty="0"/>
              <a:t>Overall unweighted estimate among all NPs is 28.1%;  weighted estimate is 28.8%; truth is likely in between</a:t>
            </a:r>
          </a:p>
          <a:p>
            <a:pPr lvl="1"/>
            <a:r>
              <a:rPr lang="en-US" sz="1800" i="1" dirty="0"/>
              <a:t>It depends on whether the question of interest is strongly correlated with race/ethnicity</a:t>
            </a:r>
          </a:p>
          <a:p>
            <a:pPr lvl="2"/>
            <a:endParaRPr lang="en-US" sz="2000" dirty="0"/>
          </a:p>
        </p:txBody>
      </p:sp>
    </p:spTree>
    <p:extLst>
      <p:ext uri="{BB962C8B-B14F-4D97-AF65-F5344CB8AC3E}">
        <p14:creationId xmlns:p14="http://schemas.microsoft.com/office/powerpoint/2010/main" val="4059206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370332"/>
            <a:ext cx="10071100" cy="1081396"/>
          </a:xfrm>
        </p:spPr>
        <p:txBody>
          <a:bodyPr>
            <a:normAutofit/>
          </a:bodyPr>
          <a:lstStyle/>
          <a:p>
            <a:r>
              <a:rPr lang="en-US" sz="2400" dirty="0"/>
              <a:t>Both surveys find the same % with a bachelor’s degree by race/ethnicity</a:t>
            </a:r>
          </a:p>
        </p:txBody>
      </p:sp>
      <p:graphicFrame>
        <p:nvGraphicFramePr>
          <p:cNvPr id="4" name="Chart 3">
            <a:extLst>
              <a:ext uri="{FF2B5EF4-FFF2-40B4-BE49-F238E27FC236}">
                <a16:creationId xmlns:a16="http://schemas.microsoft.com/office/drawing/2014/main" id="{447919A4-09A1-1844-BF70-0DB825D19615}"/>
              </a:ext>
            </a:extLst>
          </p:cNvPr>
          <p:cNvGraphicFramePr>
            <a:graphicFrameLocks/>
          </p:cNvGraphicFramePr>
          <p:nvPr>
            <p:extLst>
              <p:ext uri="{D42A27DB-BD31-4B8C-83A1-F6EECF244321}">
                <p14:modId xmlns:p14="http://schemas.microsoft.com/office/powerpoint/2010/main" val="1708222234"/>
              </p:ext>
            </p:extLst>
          </p:nvPr>
        </p:nvGraphicFramePr>
        <p:xfrm>
          <a:off x="787399" y="1857081"/>
          <a:ext cx="10071099" cy="4763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2533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731A-1DF7-E142-BE09-37039C8A5724}"/>
              </a:ext>
            </a:extLst>
          </p:cNvPr>
          <p:cNvSpPr>
            <a:spLocks noGrp="1"/>
          </p:cNvSpPr>
          <p:nvPr>
            <p:ph type="title"/>
          </p:nvPr>
        </p:nvSpPr>
        <p:spPr/>
        <p:txBody>
          <a:bodyPr/>
          <a:lstStyle/>
          <a:p>
            <a:r>
              <a:rPr lang="en-US" dirty="0"/>
              <a:t>appendix</a:t>
            </a:r>
          </a:p>
        </p:txBody>
      </p:sp>
    </p:spTree>
    <p:extLst>
      <p:ext uri="{BB962C8B-B14F-4D97-AF65-F5344CB8AC3E}">
        <p14:creationId xmlns:p14="http://schemas.microsoft.com/office/powerpoint/2010/main" val="2157451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1BAB-7A5A-D340-BEC1-5D5DBCEBC8CB}"/>
              </a:ext>
            </a:extLst>
          </p:cNvPr>
          <p:cNvSpPr>
            <a:spLocks noGrp="1"/>
          </p:cNvSpPr>
          <p:nvPr>
            <p:ph type="title"/>
          </p:nvPr>
        </p:nvSpPr>
        <p:spPr>
          <a:xfrm>
            <a:off x="787400" y="272254"/>
            <a:ext cx="10071100" cy="792976"/>
          </a:xfrm>
        </p:spPr>
        <p:txBody>
          <a:bodyPr>
            <a:normAutofit/>
          </a:bodyPr>
          <a:lstStyle/>
          <a:p>
            <a:r>
              <a:rPr lang="en-US" dirty="0"/>
              <a:t>NSSRN still appears to undercount young RN</a:t>
            </a:r>
            <a:r>
              <a:rPr lang="en-US" sz="1800" dirty="0"/>
              <a:t>s</a:t>
            </a:r>
            <a:endParaRPr lang="en-US" dirty="0"/>
          </a:p>
        </p:txBody>
      </p:sp>
      <p:graphicFrame>
        <p:nvGraphicFramePr>
          <p:cNvPr id="7" name="Chart 6">
            <a:extLst>
              <a:ext uri="{FF2B5EF4-FFF2-40B4-BE49-F238E27FC236}">
                <a16:creationId xmlns:a16="http://schemas.microsoft.com/office/drawing/2014/main" id="{6D185F4D-9DBA-0342-B7A9-0296B86E8046}"/>
              </a:ext>
            </a:extLst>
          </p:cNvPr>
          <p:cNvGraphicFramePr>
            <a:graphicFrameLocks/>
          </p:cNvGraphicFramePr>
          <p:nvPr>
            <p:extLst>
              <p:ext uri="{D42A27DB-BD31-4B8C-83A1-F6EECF244321}">
                <p14:modId xmlns:p14="http://schemas.microsoft.com/office/powerpoint/2010/main" val="1173340099"/>
              </p:ext>
            </p:extLst>
          </p:nvPr>
        </p:nvGraphicFramePr>
        <p:xfrm>
          <a:off x="2917141" y="1364061"/>
          <a:ext cx="5914343" cy="29185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0E9C4FC0-21A8-B148-AE17-4DFAC4CDF4C2}"/>
              </a:ext>
            </a:extLst>
          </p:cNvPr>
          <p:cNvGraphicFramePr>
            <a:graphicFrameLocks/>
          </p:cNvGraphicFramePr>
          <p:nvPr>
            <p:extLst>
              <p:ext uri="{D42A27DB-BD31-4B8C-83A1-F6EECF244321}">
                <p14:modId xmlns:p14="http://schemas.microsoft.com/office/powerpoint/2010/main" val="2742892497"/>
              </p:ext>
            </p:extLst>
          </p:nvPr>
        </p:nvGraphicFramePr>
        <p:xfrm>
          <a:off x="127323" y="3819646"/>
          <a:ext cx="11759877" cy="30383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92610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{ECBDC990-4E40-2A48-BE72-EEF6D5E8CD33}tf10001120</Template>
  <TotalTime>7191</TotalTime>
  <Words>1826</Words>
  <Application>Microsoft Macintosh PowerPoint</Application>
  <PresentationFormat>Widescreen</PresentationFormat>
  <Paragraphs>122</Paragraphs>
  <Slides>26</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Arial</vt:lpstr>
      <vt:lpstr>Calibri</vt:lpstr>
      <vt:lpstr>Gill Sans MT</vt:lpstr>
      <vt:lpstr>Times New Roman</vt:lpstr>
      <vt:lpstr>Wingdings</vt:lpstr>
      <vt:lpstr>Parcel</vt:lpstr>
      <vt:lpstr>think-cell Slide</vt:lpstr>
      <vt:lpstr>Weighting Issues Associated With the 2018 NSSRN:  minority and other workforce characteristics</vt:lpstr>
      <vt:lpstr>Why is racial and ethnic diversity important in the nursing workforce?</vt:lpstr>
      <vt:lpstr>What do we know about diversity in the nursing workforce?</vt:lpstr>
      <vt:lpstr>The 2008 NSSRN found Hispanic/Latino and Black/African American RNs to be significantly under-represented in the nursing workforce</vt:lpstr>
      <vt:lpstr>A 2010 study comparing nssrn to census data partially concurred</vt:lpstr>
      <vt:lpstr>Subsequent studies based on the acs agreed</vt:lpstr>
      <vt:lpstr>Preliminary report from NSSRN 2018:  Workforce distribution by race/ethnicity did not look like the ACS distribution</vt:lpstr>
      <vt:lpstr>It’s important to have an accurate measure of minority representation among RNs</vt:lpstr>
      <vt:lpstr>PowerPoint Presentation</vt:lpstr>
      <vt:lpstr>Pros and cons of each survey</vt:lpstr>
      <vt:lpstr>Survey comparisons: methodology </vt:lpstr>
      <vt:lpstr>Weighted and unweighted rns and nps in two survey analyses</vt:lpstr>
      <vt:lpstr>NSSRN estimates fewer black and Asian,  and more Hispanic rns than ACS</vt:lpstr>
      <vt:lpstr>The difference in % hispanic is even greater for NPs</vt:lpstr>
      <vt:lpstr>The differences in % Hispanic is systematic across the us</vt:lpstr>
      <vt:lpstr>2008 estimates of the % of RNs who are Hispanic were similar across surveys but 2018 diverged</vt:lpstr>
      <vt:lpstr>The aacn enrollment data does show a pattern of rising Hispanic entry that is consistent with the acs</vt:lpstr>
      <vt:lpstr>This potential bias in minority distribution also appears in comparison to aacn enrollment data</vt:lpstr>
      <vt:lpstr>The potential overcount of Hispanic nps also appears in comparison to ny state registration data</vt:lpstr>
      <vt:lpstr>Before applying weights, Hispanics make up just 4.4% of rns in the 2018 nssrn</vt:lpstr>
      <vt:lpstr>Average and 90th percentile survey weights by race/ethnicity for rns in the nssrn</vt:lpstr>
      <vt:lpstr>Source of potential bias is unclear</vt:lpstr>
      <vt:lpstr>How much might this matter?</vt:lpstr>
      <vt:lpstr>Both surveys find the same % with a bachelor’s degree by race/ethnicity</vt:lpstr>
      <vt:lpstr>appendix</vt:lpstr>
      <vt:lpstr>NSSRN still appears to undercount young 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Auerbach</dc:creator>
  <cp:lastModifiedBy>Serrano, Jonathan</cp:lastModifiedBy>
  <cp:revision>56</cp:revision>
  <dcterms:created xsi:type="dcterms:W3CDTF">2019-06-10T23:14:20Z</dcterms:created>
  <dcterms:modified xsi:type="dcterms:W3CDTF">2021-01-21T13:28:33Z</dcterms:modified>
</cp:coreProperties>
</file>