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6"/>
  </p:notesMasterIdLst>
  <p:handoutMasterIdLst>
    <p:handoutMasterId r:id="rId27"/>
  </p:handoutMasterIdLst>
  <p:sldIdLst>
    <p:sldId id="256" r:id="rId5"/>
    <p:sldId id="280" r:id="rId6"/>
    <p:sldId id="257" r:id="rId7"/>
    <p:sldId id="274" r:id="rId8"/>
    <p:sldId id="259" r:id="rId9"/>
    <p:sldId id="264" r:id="rId10"/>
    <p:sldId id="275" r:id="rId11"/>
    <p:sldId id="260" r:id="rId12"/>
    <p:sldId id="270" r:id="rId13"/>
    <p:sldId id="276" r:id="rId14"/>
    <p:sldId id="271" r:id="rId15"/>
    <p:sldId id="277" r:id="rId16"/>
    <p:sldId id="355" r:id="rId17"/>
    <p:sldId id="365" r:id="rId18"/>
    <p:sldId id="369" r:id="rId19"/>
    <p:sldId id="278" r:id="rId20"/>
    <p:sldId id="263" r:id="rId21"/>
    <p:sldId id="281" r:id="rId22"/>
    <p:sldId id="272" r:id="rId23"/>
    <p:sldId id="279" r:id="rId24"/>
    <p:sldId id="267" r:id="rId2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85">
          <p15:clr>
            <a:srgbClr val="A4A3A4"/>
          </p15:clr>
        </p15:guide>
        <p15:guide id="2" pos="3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ACA39A"/>
    <a:srgbClr val="969696"/>
    <a:srgbClr val="9E9A95"/>
    <a:srgbClr val="382E25"/>
    <a:srgbClr val="C17945"/>
    <a:srgbClr val="31526A"/>
    <a:srgbClr val="690304"/>
    <a:srgbClr val="252626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 autoAdjust="0"/>
    <p:restoredTop sz="94677" autoAdjust="0"/>
  </p:normalViewPr>
  <p:slideViewPr>
    <p:cSldViewPr snapToGrid="0" snapToObjects="1">
      <p:cViewPr varScale="1">
        <p:scale>
          <a:sx n="124" d="100"/>
          <a:sy n="124" d="100"/>
        </p:scale>
        <p:origin x="176" y="608"/>
      </p:cViewPr>
      <p:guideLst>
        <p:guide orient="horz" pos="3185"/>
        <p:guide pos="3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notesViewPr>
    <p:cSldViewPr snapToGrid="0" snapToObjects="1">
      <p:cViewPr varScale="1">
        <p:scale>
          <a:sx n="132" d="100"/>
          <a:sy n="132" d="100"/>
        </p:scale>
        <p:origin x="-5920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nli\Desktop\imeb%202020\IMEB%20Tables%20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'Main reasons in IN'!$F$3</c:f>
              <c:strCache>
                <c:ptCount val="1"/>
                <c:pt idx="0">
                  <c:v>2020 (n=51)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'Main reasons in IN'!$E$4:$E$16</c:f>
              <c:strCache>
                <c:ptCount val="13"/>
                <c:pt idx="0">
                  <c:v>Proximity to recreation</c:v>
                </c:pt>
                <c:pt idx="1">
                  <c:v>Relationship with my mentor</c:v>
                </c:pt>
                <c:pt idx="2">
                  <c:v>Climate</c:v>
                </c:pt>
                <c:pt idx="3">
                  <c:v>Other</c:v>
                </c:pt>
                <c:pt idx="4">
                  <c:v>Rotation experience </c:v>
                </c:pt>
                <c:pt idx="5">
                  <c:v>More jobs or practice opportunities in Indiana</c:v>
                </c:pt>
                <c:pt idx="6">
                  <c:v>Opportunity for my spouse or significant other</c:v>
                </c:pt>
                <c:pt idx="7">
                  <c:v>Proximity to my spouse's or significant other's family</c:v>
                </c:pt>
                <c:pt idx="8">
                  <c:v>Cost of malpractice</c:v>
                </c:pt>
                <c:pt idx="9">
                  <c:v>Always intended to practice in Indiana</c:v>
                </c:pt>
                <c:pt idx="10">
                  <c:v>Salary or compensation</c:v>
                </c:pt>
                <c:pt idx="11">
                  <c:v>Cost of practicing is reasonable in Indiana</c:v>
                </c:pt>
                <c:pt idx="12">
                  <c:v>Proximity to my family </c:v>
                </c:pt>
              </c:strCache>
            </c:strRef>
          </c:cat>
          <c:val>
            <c:numRef>
              <c:f>'Main reasons in IN'!$F$4:$F$16</c:f>
              <c:numCache>
                <c:formatCode>0.0</c:formatCode>
                <c:ptCount val="13"/>
                <c:pt idx="0">
                  <c:v>5.8823529411764701</c:v>
                </c:pt>
                <c:pt idx="1">
                  <c:v>7.8431372549019605</c:v>
                </c:pt>
                <c:pt idx="2">
                  <c:v>11.76470588235294</c:v>
                </c:pt>
                <c:pt idx="3">
                  <c:v>15.686274509803921</c:v>
                </c:pt>
                <c:pt idx="4">
                  <c:v>17.647058823529413</c:v>
                </c:pt>
                <c:pt idx="5">
                  <c:v>21.568627450980394</c:v>
                </c:pt>
                <c:pt idx="6">
                  <c:v>27.450980392156865</c:v>
                </c:pt>
                <c:pt idx="7">
                  <c:v>43.137254901960787</c:v>
                </c:pt>
                <c:pt idx="8">
                  <c:v>45.098039215686278</c:v>
                </c:pt>
                <c:pt idx="9">
                  <c:v>45.098039215686278</c:v>
                </c:pt>
                <c:pt idx="10">
                  <c:v>47.058823529411761</c:v>
                </c:pt>
                <c:pt idx="11">
                  <c:v>52.941176470588239</c:v>
                </c:pt>
                <c:pt idx="12">
                  <c:v>62.745098039215684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5A-4D82-A364-0B370A68B03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87667312"/>
        <c:axId val="787661408"/>
      </c:barChart>
      <c:catAx>
        <c:axId val="787667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7661408"/>
        <c:crosses val="autoZero"/>
        <c:auto val="1"/>
        <c:lblAlgn val="ctr"/>
        <c:lblOffset val="100"/>
        <c:noMultiLvlLbl val="0"/>
      </c:catAx>
      <c:valAx>
        <c:axId val="787661408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Percent of Clinical Care Respondents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766731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859BD-4604-2843-976C-9F2DEE3C79DB}" type="datetimeFigureOut">
              <a:rPr lang="en-US" smtClean="0"/>
              <a:t>2/12/21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64456-6A4C-DF40-836A-7ED7CB7228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7832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08F45-8DB7-E449-85E4-EC04F96DF3AA}" type="datetimeFigureOut">
              <a:rPr lang="en-US" smtClean="0"/>
              <a:t>2/12/21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6D261-4ACC-5E49-97C5-9D8FD2D9A3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345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page">
    <p:bg>
      <p:bgPr>
        <a:solidFill>
          <a:srgbClr val="ACA39A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33304" y="-648376"/>
            <a:ext cx="733465" cy="2367520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581278"/>
            <a:ext cx="1289146" cy="141579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A4CDEAE-A72C-6745-AF68-F4D3AFBE4BD4}"/>
              </a:ext>
            </a:extLst>
          </p:cNvPr>
          <p:cNvSpPr/>
          <p:nvPr userDrawn="1"/>
        </p:nvSpPr>
        <p:spPr>
          <a:xfrm>
            <a:off x="-30788" y="4650465"/>
            <a:ext cx="9228667" cy="540015"/>
          </a:xfrm>
          <a:prstGeom prst="rect">
            <a:avLst/>
          </a:prstGeom>
          <a:solidFill>
            <a:srgbClr val="6903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8ED37B-660D-B140-BE36-7D07837A2CC9}"/>
              </a:ext>
            </a:extLst>
          </p:cNvPr>
          <p:cNvSpPr/>
          <p:nvPr userDrawn="1"/>
        </p:nvSpPr>
        <p:spPr>
          <a:xfrm>
            <a:off x="-30788" y="4650466"/>
            <a:ext cx="9228667" cy="501771"/>
          </a:xfrm>
          <a:prstGeom prst="rect">
            <a:avLst/>
          </a:prstGeom>
          <a:solidFill>
            <a:srgbClr val="6903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42028F-4BED-E643-AAE4-ABF5BDB8083F}"/>
              </a:ext>
            </a:extLst>
          </p:cNvPr>
          <p:cNvSpPr txBox="1"/>
          <p:nvPr userDrawn="1"/>
        </p:nvSpPr>
        <p:spPr>
          <a:xfrm>
            <a:off x="2576311" y="4704060"/>
            <a:ext cx="615943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</a:rPr>
              <a:t>INDIANA UNIVERSITY SCHOOL OF MEDICINE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8BEB617-516B-C249-8FE5-7BA5490310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03" y="1975994"/>
            <a:ext cx="7734221" cy="111449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000" b="1" i="0" spc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Option 1 – Opening Slide – text resizes as content is entered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17B975E-BE6B-3E4A-8B92-9C17B56151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0694" y="3264558"/>
            <a:ext cx="7734222" cy="2524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800" b="0" spc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PRESENTER AND TITLE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1800061F-0F64-2641-A25C-4FE07FA015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8296" y="253569"/>
            <a:ext cx="5842227" cy="2524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400" b="0" spc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SUBHEAD OR NAME OF DEPARTMENT, PROGRAM OR UNIT</a:t>
            </a:r>
          </a:p>
        </p:txBody>
      </p:sp>
    </p:spTree>
    <p:extLst>
      <p:ext uri="{BB962C8B-B14F-4D97-AF65-F5344CB8AC3E}">
        <p14:creationId xmlns:p14="http://schemas.microsoft.com/office/powerpoint/2010/main" val="2743428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page">
    <p:bg>
      <p:bgPr>
        <a:solidFill>
          <a:srgbClr val="ACA39A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33304" y="-648376"/>
            <a:ext cx="733465" cy="2367520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581278"/>
            <a:ext cx="1289146" cy="141579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A4CDEAE-A72C-6745-AF68-F4D3AFBE4BD4}"/>
              </a:ext>
            </a:extLst>
          </p:cNvPr>
          <p:cNvSpPr/>
          <p:nvPr userDrawn="1"/>
        </p:nvSpPr>
        <p:spPr>
          <a:xfrm>
            <a:off x="-30788" y="4650465"/>
            <a:ext cx="9228667" cy="540015"/>
          </a:xfrm>
          <a:prstGeom prst="rect">
            <a:avLst/>
          </a:prstGeom>
          <a:solidFill>
            <a:srgbClr val="6903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8ED37B-660D-B140-BE36-7D07837A2CC9}"/>
              </a:ext>
            </a:extLst>
          </p:cNvPr>
          <p:cNvSpPr/>
          <p:nvPr userDrawn="1"/>
        </p:nvSpPr>
        <p:spPr>
          <a:xfrm>
            <a:off x="-30788" y="4650466"/>
            <a:ext cx="9228667" cy="501771"/>
          </a:xfrm>
          <a:prstGeom prst="rect">
            <a:avLst/>
          </a:prstGeom>
          <a:solidFill>
            <a:srgbClr val="6903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42028F-4BED-E643-AAE4-ABF5BDB8083F}"/>
              </a:ext>
            </a:extLst>
          </p:cNvPr>
          <p:cNvSpPr txBox="1"/>
          <p:nvPr userDrawn="1"/>
        </p:nvSpPr>
        <p:spPr>
          <a:xfrm>
            <a:off x="2576311" y="4704060"/>
            <a:ext cx="615943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</a:rPr>
              <a:t>INDIANA UNIVERSITY SCHOOL OF MEDICINE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8BEB617-516B-C249-8FE5-7BA5490310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03" y="1975994"/>
            <a:ext cx="7734221" cy="111449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000" b="1" i="0" spc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Option 2 – Opening Slide – text resizes as content is entered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17B975E-BE6B-3E4A-8B92-9C17B56151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0694" y="3264558"/>
            <a:ext cx="7734222" cy="2524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800" b="0" spc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PRESENTER AND TITLE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1800061F-0F64-2641-A25C-4FE07FA015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8296" y="253569"/>
            <a:ext cx="5842227" cy="2524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400" b="0" spc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SUBHEAD OR NAME OF DEPARTMENT, PROGRAM OR UNIT</a:t>
            </a:r>
          </a:p>
        </p:txBody>
      </p:sp>
    </p:spTree>
    <p:extLst>
      <p:ext uri="{BB962C8B-B14F-4D97-AF65-F5344CB8AC3E}">
        <p14:creationId xmlns:p14="http://schemas.microsoft.com/office/powerpoint/2010/main" val="3259976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33304" y="-648376"/>
            <a:ext cx="733465" cy="2367520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581278"/>
            <a:ext cx="1289146" cy="141579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A4CDEAE-A72C-6745-AF68-F4D3AFBE4BD4}"/>
              </a:ext>
            </a:extLst>
          </p:cNvPr>
          <p:cNvSpPr/>
          <p:nvPr userDrawn="1"/>
        </p:nvSpPr>
        <p:spPr>
          <a:xfrm>
            <a:off x="-30788" y="4650465"/>
            <a:ext cx="9228667" cy="540015"/>
          </a:xfrm>
          <a:prstGeom prst="rect">
            <a:avLst/>
          </a:prstGeom>
          <a:solidFill>
            <a:srgbClr val="6903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8ED37B-660D-B140-BE36-7D07837A2CC9}"/>
              </a:ext>
            </a:extLst>
          </p:cNvPr>
          <p:cNvSpPr/>
          <p:nvPr userDrawn="1"/>
        </p:nvSpPr>
        <p:spPr>
          <a:xfrm>
            <a:off x="-30788" y="4650466"/>
            <a:ext cx="9228667" cy="501771"/>
          </a:xfrm>
          <a:prstGeom prst="rect">
            <a:avLst/>
          </a:prstGeom>
          <a:solidFill>
            <a:srgbClr val="6903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42028F-4BED-E643-AAE4-ABF5BDB8083F}"/>
              </a:ext>
            </a:extLst>
          </p:cNvPr>
          <p:cNvSpPr txBox="1"/>
          <p:nvPr userDrawn="1"/>
        </p:nvSpPr>
        <p:spPr>
          <a:xfrm>
            <a:off x="2576311" y="4704060"/>
            <a:ext cx="615943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</a:rPr>
              <a:t>INDIANA UNIVERSITY SCHOOL OF MEDICINE</a:t>
            </a:r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C9A91140-A017-E042-AACE-3BC11888B6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8296" y="253569"/>
            <a:ext cx="5842227" cy="2524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400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SUBHEAD OR NAME OF DEPARTMENT, PROGRAM OR UNIT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8BEB617-516B-C249-8FE5-7BA5490310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03" y="1975994"/>
            <a:ext cx="7734221" cy="111449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000" b="1" i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Option 3 – Opening Slide – text resizes as content is entered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17B975E-BE6B-3E4A-8B92-9C17B56151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0694" y="3264558"/>
            <a:ext cx="7734222" cy="2524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800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PRESENTER AND TITLE</a:t>
            </a:r>
          </a:p>
        </p:txBody>
      </p:sp>
    </p:spTree>
    <p:extLst>
      <p:ext uri="{BB962C8B-B14F-4D97-AF65-F5344CB8AC3E}">
        <p14:creationId xmlns:p14="http://schemas.microsoft.com/office/powerpoint/2010/main" val="1256653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ACA3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378689" y="23905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78689" y="23905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378689" y="23905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506694" y="2274522"/>
            <a:ext cx="6802482" cy="65691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000" b="1" i="0" spc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Section Heading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526131" y="2032786"/>
            <a:ext cx="3700462" cy="2524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400" b="1" i="0" spc="5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SECTION NUMBER OR SUBTITLE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-14942" y="2032000"/>
            <a:ext cx="148614" cy="836706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D999E8A-87E3-6C4B-ABCB-DFCF83254878}"/>
              </a:ext>
            </a:extLst>
          </p:cNvPr>
          <p:cNvGrpSpPr/>
          <p:nvPr userDrawn="1"/>
        </p:nvGrpSpPr>
        <p:grpSpPr>
          <a:xfrm>
            <a:off x="-30788" y="4298510"/>
            <a:ext cx="9228667" cy="853727"/>
            <a:chOff x="-30788" y="4298510"/>
            <a:chExt cx="9228667" cy="85372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38A2E75-148C-1248-B56B-A0880FA34210}"/>
                </a:ext>
              </a:extLst>
            </p:cNvPr>
            <p:cNvSpPr/>
            <p:nvPr userDrawn="1"/>
          </p:nvSpPr>
          <p:spPr>
            <a:xfrm>
              <a:off x="-30788" y="4650466"/>
              <a:ext cx="9228667" cy="501771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84F34C6-1F9F-AA48-92F2-401878F4D395}"/>
                </a:ext>
              </a:extLst>
            </p:cNvPr>
            <p:cNvSpPr txBox="1"/>
            <p:nvPr userDrawn="1"/>
          </p:nvSpPr>
          <p:spPr>
            <a:xfrm>
              <a:off x="2576311" y="4704060"/>
              <a:ext cx="6159437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bg1"/>
                  </a:solidFill>
                </a:rPr>
                <a:t>INDIANA UNIVERSITY SCHOOL OF MEDICINE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B4E4298-2473-394D-B497-59D1618497EB}"/>
                </a:ext>
              </a:extLst>
            </p:cNvPr>
            <p:cNvGrpSpPr/>
            <p:nvPr userDrawn="1"/>
          </p:nvGrpSpPr>
          <p:grpSpPr>
            <a:xfrm>
              <a:off x="422970" y="4298510"/>
              <a:ext cx="725830" cy="853727"/>
              <a:chOff x="422970" y="4298510"/>
              <a:chExt cx="725830" cy="853727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E0CA54A-3A83-A04B-BA02-C9EA07FAF4EE}"/>
                  </a:ext>
                </a:extLst>
              </p:cNvPr>
              <p:cNvSpPr/>
              <p:nvPr userDrawn="1"/>
            </p:nvSpPr>
            <p:spPr>
              <a:xfrm>
                <a:off x="583872" y="4456709"/>
                <a:ext cx="407139" cy="695528"/>
              </a:xfrm>
              <a:prstGeom prst="rect">
                <a:avLst/>
              </a:prstGeom>
              <a:solidFill>
                <a:srgbClr val="99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B066C393-1D04-3B4A-A36D-C9461F0FFF6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2970" y="4298510"/>
                <a:ext cx="725830" cy="79713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54721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660B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378689" y="23905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78689" y="23905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378689" y="23905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506694" y="2274522"/>
            <a:ext cx="6802482" cy="65691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000" b="1" i="0" spc="0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Section Heading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526131" y="2032786"/>
            <a:ext cx="3700462" cy="2524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400" b="1" i="0" spc="50" baseline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SECTION NUMBER OR SUBTITLE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-14942" y="2032000"/>
            <a:ext cx="148614" cy="836706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CE92844-5432-AA47-9FC3-157F0E3989E3}"/>
              </a:ext>
            </a:extLst>
          </p:cNvPr>
          <p:cNvGrpSpPr/>
          <p:nvPr userDrawn="1"/>
        </p:nvGrpSpPr>
        <p:grpSpPr>
          <a:xfrm>
            <a:off x="-30788" y="4298510"/>
            <a:ext cx="9228667" cy="853727"/>
            <a:chOff x="-30788" y="4298510"/>
            <a:chExt cx="9228667" cy="85372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319ED4B-0453-FC4B-864C-901DEECE2F34}"/>
                </a:ext>
              </a:extLst>
            </p:cNvPr>
            <p:cNvSpPr/>
            <p:nvPr userDrawn="1"/>
          </p:nvSpPr>
          <p:spPr>
            <a:xfrm>
              <a:off x="-30788" y="4650466"/>
              <a:ext cx="9228667" cy="501771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5B59AD9-99C6-4642-AACC-44F4B0D3A47C}"/>
                </a:ext>
              </a:extLst>
            </p:cNvPr>
            <p:cNvSpPr txBox="1"/>
            <p:nvPr userDrawn="1"/>
          </p:nvSpPr>
          <p:spPr>
            <a:xfrm>
              <a:off x="2576311" y="4704060"/>
              <a:ext cx="6159437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bg1"/>
                  </a:solidFill>
                </a:rPr>
                <a:t>INDIANA UNIVERSITY SCHOOL OF MEDICINE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D1BAF2D-D90C-9046-A414-36725E6FFE51}"/>
                </a:ext>
              </a:extLst>
            </p:cNvPr>
            <p:cNvGrpSpPr/>
            <p:nvPr userDrawn="1"/>
          </p:nvGrpSpPr>
          <p:grpSpPr>
            <a:xfrm>
              <a:off x="422970" y="4298510"/>
              <a:ext cx="725830" cy="853727"/>
              <a:chOff x="422970" y="4298510"/>
              <a:chExt cx="725830" cy="853727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D14026D-0215-0A48-8182-2F16D5B1FC53}"/>
                  </a:ext>
                </a:extLst>
              </p:cNvPr>
              <p:cNvSpPr/>
              <p:nvPr userDrawn="1"/>
            </p:nvSpPr>
            <p:spPr>
              <a:xfrm>
                <a:off x="583872" y="4456709"/>
                <a:ext cx="407139" cy="695528"/>
              </a:xfrm>
              <a:prstGeom prst="rect">
                <a:avLst/>
              </a:prstGeom>
              <a:solidFill>
                <a:srgbClr val="99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92D5B06C-F6DF-0842-ABED-1C3D8078F57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2970" y="4298510"/>
                <a:ext cx="725830" cy="79713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57854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9827" y="759070"/>
            <a:ext cx="8004391" cy="6990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1" i="0" cap="none" spc="0">
                <a:solidFill>
                  <a:srgbClr val="40404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957832"/>
            <a:ext cx="82664" cy="387197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833956" y="284947"/>
            <a:ext cx="3700462" cy="2524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100" b="0" i="0" spc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SECTION TITLE OR SUBTITLE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556000" y="354105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518824" y="1629404"/>
            <a:ext cx="8015594" cy="2810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+mj-lt"/>
              <a:buAutoNum type="arabicPeriod"/>
              <a:tabLst/>
              <a:defRPr sz="1800">
                <a:solidFill>
                  <a:srgbClr val="404041"/>
                </a:solidFill>
                <a:latin typeface="Arial"/>
                <a:cs typeface="Arial"/>
              </a:defRPr>
            </a:lvl1pPr>
            <a:lvl2pPr>
              <a:lnSpc>
                <a:spcPct val="100000"/>
              </a:lnSpc>
              <a:defRPr sz="1600">
                <a:solidFill>
                  <a:srgbClr val="404041"/>
                </a:solidFill>
                <a:latin typeface="Arial"/>
                <a:cs typeface="Arial"/>
              </a:defRPr>
            </a:lvl2pPr>
            <a:lvl3pPr>
              <a:lnSpc>
                <a:spcPct val="100000"/>
              </a:lnSpc>
              <a:defRPr sz="1600">
                <a:solidFill>
                  <a:srgbClr val="404041"/>
                </a:solidFill>
                <a:latin typeface="Arial"/>
                <a:cs typeface="Arial"/>
              </a:defRPr>
            </a:lvl3pPr>
            <a:lvl4pPr>
              <a:lnSpc>
                <a:spcPct val="100000"/>
              </a:lnSpc>
              <a:defRPr sz="1600">
                <a:solidFill>
                  <a:srgbClr val="404041"/>
                </a:solidFill>
                <a:latin typeface="Arial"/>
                <a:cs typeface="Arial"/>
              </a:defRPr>
            </a:lvl4pPr>
            <a:lvl5pPr>
              <a:lnSpc>
                <a:spcPct val="100000"/>
              </a:lnSpc>
              <a:defRPr sz="1600">
                <a:solidFill>
                  <a:srgbClr val="40404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B3A402F-84DE-3648-943C-F947B742644A}"/>
              </a:ext>
            </a:extLst>
          </p:cNvPr>
          <p:cNvGrpSpPr/>
          <p:nvPr userDrawn="1"/>
        </p:nvGrpSpPr>
        <p:grpSpPr>
          <a:xfrm>
            <a:off x="-30788" y="4298510"/>
            <a:ext cx="9228667" cy="853727"/>
            <a:chOff x="-30788" y="4298510"/>
            <a:chExt cx="9228667" cy="85372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4E396F1-F31B-F44E-94EB-2D879CB9F1C8}"/>
                </a:ext>
              </a:extLst>
            </p:cNvPr>
            <p:cNvSpPr/>
            <p:nvPr userDrawn="1"/>
          </p:nvSpPr>
          <p:spPr>
            <a:xfrm>
              <a:off x="-30788" y="4650466"/>
              <a:ext cx="9228667" cy="501771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EC012D6-6963-1C4C-82CB-78A98B57306A}"/>
                </a:ext>
              </a:extLst>
            </p:cNvPr>
            <p:cNvSpPr txBox="1"/>
            <p:nvPr userDrawn="1"/>
          </p:nvSpPr>
          <p:spPr>
            <a:xfrm>
              <a:off x="2576311" y="4704060"/>
              <a:ext cx="6159437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bg1"/>
                  </a:solidFill>
                </a:rPr>
                <a:t>INDIANA UNIVERSITY SCHOOL OF MEDICINE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FE0A3E8-2C3C-CF46-A1A4-EE6D0BA3FC9D}"/>
                </a:ext>
              </a:extLst>
            </p:cNvPr>
            <p:cNvGrpSpPr/>
            <p:nvPr userDrawn="1"/>
          </p:nvGrpSpPr>
          <p:grpSpPr>
            <a:xfrm>
              <a:off x="422970" y="4298510"/>
              <a:ext cx="725830" cy="853727"/>
              <a:chOff x="422970" y="4298510"/>
              <a:chExt cx="725830" cy="853727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226430D-4079-4B41-9842-41583BFE0C9D}"/>
                  </a:ext>
                </a:extLst>
              </p:cNvPr>
              <p:cNvSpPr/>
              <p:nvPr userDrawn="1"/>
            </p:nvSpPr>
            <p:spPr>
              <a:xfrm>
                <a:off x="583872" y="4456709"/>
                <a:ext cx="407139" cy="695528"/>
              </a:xfrm>
              <a:prstGeom prst="rect">
                <a:avLst/>
              </a:prstGeom>
              <a:solidFill>
                <a:srgbClr val="99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FEB69E89-B821-FD42-BA2A-E2E3A1CD5BB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2970" y="4298510"/>
                <a:ext cx="725830" cy="79713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82060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25303" y="464386"/>
            <a:ext cx="4560579" cy="7793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000" b="1" i="0" spc="0">
                <a:solidFill>
                  <a:srgbClr val="40404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525303" y="1629405"/>
            <a:ext cx="4560579" cy="279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00000"/>
              </a:lnSpc>
              <a:buFont typeface="Arial"/>
              <a:buChar char="•"/>
              <a:defRPr sz="1800">
                <a:solidFill>
                  <a:srgbClr val="404041"/>
                </a:solidFill>
                <a:latin typeface="Arial"/>
                <a:cs typeface="Arial"/>
              </a:defRPr>
            </a:lvl1pPr>
            <a:lvl2pPr marL="742950" indent="-285750">
              <a:lnSpc>
                <a:spcPct val="100000"/>
              </a:lnSpc>
              <a:buFont typeface="Arial"/>
              <a:buChar char="•"/>
              <a:defRPr sz="1800">
                <a:solidFill>
                  <a:srgbClr val="404041"/>
                </a:solidFill>
                <a:latin typeface="Arial"/>
                <a:cs typeface="Arial"/>
              </a:defRPr>
            </a:lvl2pPr>
            <a:lvl3pPr marL="1143000" indent="-228600">
              <a:lnSpc>
                <a:spcPct val="100000"/>
              </a:lnSpc>
              <a:buFont typeface="Arial"/>
              <a:buChar char="•"/>
              <a:defRPr sz="1800">
                <a:solidFill>
                  <a:srgbClr val="404041"/>
                </a:solidFill>
                <a:latin typeface="Arial"/>
                <a:cs typeface="Arial"/>
              </a:defRPr>
            </a:lvl3pPr>
            <a:lvl4pPr marL="1600200" indent="-228600">
              <a:lnSpc>
                <a:spcPct val="100000"/>
              </a:lnSpc>
              <a:buFont typeface="Arial"/>
              <a:buChar char="•"/>
              <a:defRPr sz="1800">
                <a:solidFill>
                  <a:srgbClr val="404041"/>
                </a:solidFill>
                <a:latin typeface="Arial"/>
                <a:cs typeface="Arial"/>
              </a:defRPr>
            </a:lvl4pPr>
            <a:lvl5pPr marL="2057400" indent="-228600">
              <a:lnSpc>
                <a:spcPct val="100000"/>
              </a:lnSpc>
              <a:buFont typeface="Arial"/>
              <a:buChar char="•"/>
              <a:defRPr sz="1800">
                <a:solidFill>
                  <a:srgbClr val="40404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573058" y="0"/>
            <a:ext cx="3570941" cy="51435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486799"/>
            <a:ext cx="82664" cy="387197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5928226-E43E-9A42-8F2D-CC86E47C5643}"/>
              </a:ext>
            </a:extLst>
          </p:cNvPr>
          <p:cNvGrpSpPr/>
          <p:nvPr userDrawn="1"/>
        </p:nvGrpSpPr>
        <p:grpSpPr>
          <a:xfrm>
            <a:off x="-30788" y="4298510"/>
            <a:ext cx="9228667" cy="853727"/>
            <a:chOff x="-30788" y="4298510"/>
            <a:chExt cx="9228667" cy="85372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4D5977E-D878-7A43-BF6A-D4E3AD5B28B6}"/>
                </a:ext>
              </a:extLst>
            </p:cNvPr>
            <p:cNvSpPr/>
            <p:nvPr userDrawn="1"/>
          </p:nvSpPr>
          <p:spPr>
            <a:xfrm>
              <a:off x="-30788" y="4650466"/>
              <a:ext cx="9228667" cy="501771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75CD740-FF84-DB42-B0C7-54BCF89FF22C}"/>
                </a:ext>
              </a:extLst>
            </p:cNvPr>
            <p:cNvSpPr txBox="1"/>
            <p:nvPr userDrawn="1"/>
          </p:nvSpPr>
          <p:spPr>
            <a:xfrm>
              <a:off x="2576311" y="4704060"/>
              <a:ext cx="6159437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bg1"/>
                  </a:solidFill>
                </a:rPr>
                <a:t>INDIANA UNIVERSITY SCHOOL OF MEDICINE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0CC3031-F52B-0E4F-8E6F-2551722B6AA6}"/>
                </a:ext>
              </a:extLst>
            </p:cNvPr>
            <p:cNvGrpSpPr/>
            <p:nvPr userDrawn="1"/>
          </p:nvGrpSpPr>
          <p:grpSpPr>
            <a:xfrm>
              <a:off x="422970" y="4298510"/>
              <a:ext cx="725830" cy="853727"/>
              <a:chOff x="422970" y="4298510"/>
              <a:chExt cx="725830" cy="85372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615DAA7-B7DE-6E4D-81FC-313480E27A9B}"/>
                  </a:ext>
                </a:extLst>
              </p:cNvPr>
              <p:cNvSpPr/>
              <p:nvPr userDrawn="1"/>
            </p:nvSpPr>
            <p:spPr>
              <a:xfrm>
                <a:off x="583872" y="4456709"/>
                <a:ext cx="407139" cy="695528"/>
              </a:xfrm>
              <a:prstGeom prst="rect">
                <a:avLst/>
              </a:prstGeom>
              <a:solidFill>
                <a:srgbClr val="99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AEF6C903-6A3A-9148-AD8A-19BEB5E9002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2970" y="4298510"/>
                <a:ext cx="725830" cy="79713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footer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30CD019-6D45-4D4A-AEB0-E2AC73E8811D}"/>
              </a:ext>
            </a:extLst>
          </p:cNvPr>
          <p:cNvSpPr/>
          <p:nvPr userDrawn="1"/>
        </p:nvSpPr>
        <p:spPr>
          <a:xfrm>
            <a:off x="-30788" y="4650465"/>
            <a:ext cx="9228667" cy="540015"/>
          </a:xfrm>
          <a:prstGeom prst="rect">
            <a:avLst/>
          </a:prstGeom>
          <a:solidFill>
            <a:srgbClr val="6903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AC8DF18-3E60-B247-B893-BB8BFC859846}"/>
              </a:ext>
            </a:extLst>
          </p:cNvPr>
          <p:cNvGrpSpPr/>
          <p:nvPr userDrawn="1"/>
        </p:nvGrpSpPr>
        <p:grpSpPr>
          <a:xfrm>
            <a:off x="-30788" y="4298510"/>
            <a:ext cx="9228667" cy="853727"/>
            <a:chOff x="-30788" y="4298510"/>
            <a:chExt cx="9228667" cy="85372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588C768-7285-E342-A158-C512EEA47842}"/>
                </a:ext>
              </a:extLst>
            </p:cNvPr>
            <p:cNvSpPr/>
            <p:nvPr userDrawn="1"/>
          </p:nvSpPr>
          <p:spPr>
            <a:xfrm>
              <a:off x="-30788" y="4650466"/>
              <a:ext cx="9228667" cy="501771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C1681DC-5005-2849-B1CC-16C372DA3974}"/>
                </a:ext>
              </a:extLst>
            </p:cNvPr>
            <p:cNvSpPr txBox="1"/>
            <p:nvPr userDrawn="1"/>
          </p:nvSpPr>
          <p:spPr>
            <a:xfrm>
              <a:off x="2576311" y="4704060"/>
              <a:ext cx="6159437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bg1"/>
                  </a:solidFill>
                </a:rPr>
                <a:t>INDIANA UNIVERSITY SCHOOL OF MEDICINE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E6BB39A-1C79-7140-8CC6-D2D016540907}"/>
                </a:ext>
              </a:extLst>
            </p:cNvPr>
            <p:cNvGrpSpPr/>
            <p:nvPr userDrawn="1"/>
          </p:nvGrpSpPr>
          <p:grpSpPr>
            <a:xfrm>
              <a:off x="422970" y="4298510"/>
              <a:ext cx="725830" cy="853727"/>
              <a:chOff x="422970" y="4298510"/>
              <a:chExt cx="725830" cy="853727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64E8045-FA2D-D548-90FD-0C9CC61789AB}"/>
                  </a:ext>
                </a:extLst>
              </p:cNvPr>
              <p:cNvSpPr/>
              <p:nvPr userDrawn="1"/>
            </p:nvSpPr>
            <p:spPr>
              <a:xfrm>
                <a:off x="583872" y="4456709"/>
                <a:ext cx="407139" cy="695528"/>
              </a:xfrm>
              <a:prstGeom prst="rect">
                <a:avLst/>
              </a:prstGeom>
              <a:solidFill>
                <a:srgbClr val="99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DAB4E97-D59E-2D4B-B31D-9BB4153AA97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2970" y="4298510"/>
                <a:ext cx="725830" cy="79713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1565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68F70-6A8F-436E-B673-2F26CA6F275A}" type="datetimeFigureOut">
              <a:rPr lang="en-US" smtClean="0"/>
              <a:pPr/>
              <a:t>2/12/21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BFA3-8CD4-4FD5-BD43-5EF9A5E7E6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63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68F70-6A8F-436E-B673-2F26CA6F275A}" type="datetimeFigureOut">
              <a:rPr lang="en-US" smtClean="0"/>
              <a:pPr/>
              <a:t>2/12/21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BFA3-8CD4-4FD5-BD43-5EF9A5E7E6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893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3" r:id="rId1"/>
    <p:sldLayoutId id="2147493482" r:id="rId2"/>
    <p:sldLayoutId id="2147493469" r:id="rId3"/>
    <p:sldLayoutId id="2147493478" r:id="rId4"/>
    <p:sldLayoutId id="2147493467" r:id="rId5"/>
    <p:sldLayoutId id="2147493472" r:id="rId6"/>
    <p:sldLayoutId id="2147493457" r:id="rId7"/>
    <p:sldLayoutId id="2147493475" r:id="rId8"/>
    <p:sldLayoutId id="2147493484" r:id="rId9"/>
    <p:sldLayoutId id="2147493485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i="0" kern="100" spc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1">
            <a:lumMod val="50000"/>
            <a:lumOff val="50000"/>
          </a:schemeClr>
        </a:buClr>
        <a:buSzPct val="100000"/>
        <a:buFont typeface="Wingdings" charset="2"/>
        <a:buChar char="§"/>
        <a:defRPr sz="1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Arial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kkochhar@iupui.ed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1656716-D8E9-2240-931F-4E230DB1E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94" y="1825389"/>
            <a:ext cx="7734221" cy="1114494"/>
          </a:xfrm>
        </p:spPr>
        <p:txBody>
          <a:bodyPr>
            <a:normAutofit fontScale="90000"/>
          </a:bodyPr>
          <a:lstStyle/>
          <a:p>
            <a:r>
              <a:rPr lang="en-US" dirty="0"/>
              <a:t>Exit surveys of residents and fellows in Indiana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853F2B4-2BF6-944D-AA02-312B21CB79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0694" y="2893423"/>
            <a:ext cx="7734222" cy="1672046"/>
          </a:xfrm>
        </p:spPr>
        <p:txBody>
          <a:bodyPr/>
          <a:lstStyle/>
          <a:p>
            <a:r>
              <a:rPr lang="en-US" dirty="0" err="1"/>
              <a:t>Komal</a:t>
            </a:r>
            <a:r>
              <a:rPr lang="en-US" dirty="0"/>
              <a:t> Kochhar, MBBS, MHA</a:t>
            </a:r>
          </a:p>
          <a:p>
            <a:r>
              <a:rPr lang="en-US" dirty="0"/>
              <a:t>Director, Research in Medical Education</a:t>
            </a:r>
          </a:p>
        </p:txBody>
      </p:sp>
    </p:spTree>
    <p:extLst>
      <p:ext uri="{BB962C8B-B14F-4D97-AF65-F5344CB8AC3E}">
        <p14:creationId xmlns:p14="http://schemas.microsoft.com/office/powerpoint/2010/main" val="2561148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DB78B-A5D5-EF4C-9D7B-AF813D362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824" y="212661"/>
            <a:ext cx="8004391" cy="699065"/>
          </a:xfrm>
        </p:spPr>
        <p:txBody>
          <a:bodyPr>
            <a:normAutofit/>
          </a:bodyPr>
          <a:lstStyle/>
          <a:p>
            <a:r>
              <a:rPr lang="en-US" sz="3200" dirty="0"/>
              <a:t>Overview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001EE-A3B9-6142-A8F2-4F14B8AC4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21" y="911726"/>
            <a:ext cx="8015594" cy="3064373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Who do we survey?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What do we ask?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Who are our collaborators?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What do exit surveys tell us?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How are the exit survey results shared?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How do exit surveys contribute to health workforce planning?</a:t>
            </a:r>
          </a:p>
        </p:txBody>
      </p:sp>
    </p:spTree>
    <p:extLst>
      <p:ext uri="{BB962C8B-B14F-4D97-AF65-F5344CB8AC3E}">
        <p14:creationId xmlns:p14="http://schemas.microsoft.com/office/powerpoint/2010/main" val="1770433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12371-B0F0-EF42-B9A0-5B6CD188E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610" y="171242"/>
            <a:ext cx="8004391" cy="699065"/>
          </a:xfrm>
        </p:spPr>
        <p:txBody>
          <a:bodyPr>
            <a:normAutofit/>
          </a:bodyPr>
          <a:lstStyle/>
          <a:p>
            <a:r>
              <a:rPr lang="en-US" sz="3200" dirty="0"/>
              <a:t>Background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44383-2729-4D45-A13E-EE89281A1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24" y="966652"/>
            <a:ext cx="8396576" cy="34420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Workforce studies data showed a shortage of physicians in the state</a:t>
            </a:r>
          </a:p>
          <a:p>
            <a:pPr marL="0" indent="0">
              <a:buNone/>
            </a:pPr>
            <a:r>
              <a:rPr lang="en-US" dirty="0"/>
              <a:t>IUSM is the largest school of medicine in the nation</a:t>
            </a:r>
          </a:p>
          <a:p>
            <a:pPr marL="0" indent="0">
              <a:buNone/>
            </a:pPr>
            <a:r>
              <a:rPr lang="en-US" dirty="0"/>
              <a:t>	~1200 residents and fellows in training</a:t>
            </a:r>
          </a:p>
          <a:p>
            <a:pPr marL="457200" lvl="1" indent="0">
              <a:buNone/>
            </a:pPr>
            <a:r>
              <a:rPr lang="en-US" sz="1800" dirty="0"/>
              <a:t>Future plans after training</a:t>
            </a:r>
          </a:p>
          <a:p>
            <a:pPr marL="457200" lvl="1" indent="0">
              <a:buNone/>
            </a:pPr>
            <a:r>
              <a:rPr lang="en-US" sz="1800" dirty="0"/>
              <a:t>Reasons they stay or leave the state</a:t>
            </a:r>
          </a:p>
          <a:p>
            <a:pPr marL="0" indent="0">
              <a:buNone/>
            </a:pPr>
            <a:r>
              <a:rPr lang="en-US" dirty="0"/>
              <a:t>Recruitment and retention purposes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9C9D81-0310-F141-AF8A-FBB34F28F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325" y="1562100"/>
            <a:ext cx="24765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23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11539-1685-5A46-8FE6-0528C109B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804" y="830989"/>
            <a:ext cx="8004391" cy="699065"/>
          </a:xfrm>
        </p:spPr>
        <p:txBody>
          <a:bodyPr>
            <a:normAutofit/>
          </a:bodyPr>
          <a:lstStyle/>
          <a:p>
            <a:r>
              <a:rPr lang="en-US" sz="3200" dirty="0"/>
              <a:t>Who do we survey?</a:t>
            </a:r>
          </a:p>
        </p:txBody>
      </p:sp>
    </p:spTree>
    <p:extLst>
      <p:ext uri="{BB962C8B-B14F-4D97-AF65-F5344CB8AC3E}">
        <p14:creationId xmlns:p14="http://schemas.microsoft.com/office/powerpoint/2010/main" val="771182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81DA4-C10D-F748-A7BB-908058432A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804" y="144675"/>
            <a:ext cx="8004391" cy="69906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School</a:t>
            </a:r>
            <a:r>
              <a:rPr lang="en-US" sz="3200" dirty="0"/>
              <a:t>-wide exit survey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CFC45-5DBF-4041-944A-4A9E3A2D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077" y="982164"/>
            <a:ext cx="8464947" cy="27325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Conducted annually in a group setting since 2008</a:t>
            </a:r>
          </a:p>
          <a:p>
            <a:pPr marL="0" indent="0">
              <a:buNone/>
            </a:pPr>
            <a:r>
              <a:rPr lang="en-US" dirty="0"/>
              <a:t>Cross-sectional survey</a:t>
            </a:r>
          </a:p>
          <a:p>
            <a:pPr marL="0" indent="0">
              <a:buNone/>
            </a:pPr>
            <a:r>
              <a:rPr lang="en-US" dirty="0"/>
              <a:t>Administered to </a:t>
            </a:r>
            <a:r>
              <a:rPr lang="en-US" dirty="0">
                <a:solidFill>
                  <a:srgbClr val="990000"/>
                </a:solidFill>
              </a:rPr>
              <a:t>ALL final-year residents and fellows </a:t>
            </a:r>
          </a:p>
          <a:p>
            <a:pPr marL="0" indent="0">
              <a:buNone/>
            </a:pPr>
            <a:r>
              <a:rPr lang="en-US" dirty="0"/>
              <a:t>About 350-400 post-graduate trainees per year</a:t>
            </a:r>
          </a:p>
          <a:p>
            <a:pPr marL="0" indent="0">
              <a:buNone/>
            </a:pPr>
            <a:r>
              <a:rPr lang="en-US" dirty="0"/>
              <a:t>To all 94 accredited and 60+ non-accredited programs</a:t>
            </a:r>
          </a:p>
          <a:p>
            <a:pPr marL="0" indent="0">
              <a:buNone/>
            </a:pPr>
            <a:r>
              <a:rPr lang="en-US" dirty="0"/>
              <a:t>About 90% response rate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1F2D55-CFC4-3842-B1EA-0E9EBA8EB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970" y="2571750"/>
            <a:ext cx="180022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13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2C7CC-3A3F-3946-AA86-B7602ABA6F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827" y="171241"/>
            <a:ext cx="8004391" cy="69906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State</a:t>
            </a:r>
            <a:r>
              <a:rPr lang="en-US" sz="3200" dirty="0"/>
              <a:t>-wide exit survey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B2770A-294D-1946-9407-1AB4EB12E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23" y="966650"/>
            <a:ext cx="8463451" cy="35763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In addition to the school-wide exit survey, we also conduct a state-wide exit survey only for family medicine residents at </a:t>
            </a:r>
            <a:r>
              <a:rPr lang="en-US" b="1" dirty="0"/>
              <a:t>both IU and non-IU programs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Conducted annually in a group setting since 2012</a:t>
            </a:r>
          </a:p>
          <a:p>
            <a:pPr marL="0" indent="0">
              <a:buNone/>
            </a:pPr>
            <a:r>
              <a:rPr lang="en-US" dirty="0"/>
              <a:t>Cross-sectional survey</a:t>
            </a:r>
          </a:p>
          <a:p>
            <a:pPr marL="0" indent="0">
              <a:buNone/>
            </a:pPr>
            <a:r>
              <a:rPr lang="en-US" dirty="0"/>
              <a:t>Administered </a:t>
            </a:r>
            <a:r>
              <a:rPr lang="en-US" dirty="0">
                <a:solidFill>
                  <a:srgbClr val="990000"/>
                </a:solidFill>
              </a:rPr>
              <a:t>ONLY TO FAMILY MEDICINE final-year residents </a:t>
            </a:r>
          </a:p>
          <a:p>
            <a:pPr marL="0" indent="0">
              <a:buNone/>
            </a:pPr>
            <a:r>
              <a:rPr lang="en-US" dirty="0"/>
              <a:t>About 95 graduates per year</a:t>
            </a:r>
          </a:p>
          <a:p>
            <a:pPr marL="0" indent="0">
              <a:buNone/>
            </a:pPr>
            <a:r>
              <a:rPr lang="en-US" dirty="0"/>
              <a:t>To a total of 12 programs statewide</a:t>
            </a:r>
          </a:p>
          <a:p>
            <a:pPr marL="0" indent="0">
              <a:buNone/>
            </a:pPr>
            <a:r>
              <a:rPr lang="en-US" dirty="0"/>
              <a:t>100% response rate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1B8586-6963-324A-9053-233CFAC1F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574" y="2376464"/>
            <a:ext cx="1307819" cy="205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533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68C2D-71A6-994A-BD2E-40BCFBD8E1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804" y="820715"/>
            <a:ext cx="8004391" cy="699065"/>
          </a:xfrm>
        </p:spPr>
        <p:txBody>
          <a:bodyPr>
            <a:normAutofit/>
          </a:bodyPr>
          <a:lstStyle/>
          <a:p>
            <a:r>
              <a:rPr lang="en-US" sz="3200" dirty="0"/>
              <a:t>What do we ask?</a:t>
            </a:r>
          </a:p>
        </p:txBody>
      </p:sp>
    </p:spTree>
    <p:extLst>
      <p:ext uri="{BB962C8B-B14F-4D97-AF65-F5344CB8AC3E}">
        <p14:creationId xmlns:p14="http://schemas.microsoft.com/office/powerpoint/2010/main" val="3385611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0F826-388E-DA47-9F7B-56BE8563B7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204" y="151647"/>
            <a:ext cx="8004391" cy="699065"/>
          </a:xfrm>
        </p:spPr>
        <p:txBody>
          <a:bodyPr>
            <a:normAutofit/>
          </a:bodyPr>
          <a:lstStyle/>
          <a:p>
            <a:r>
              <a:rPr lang="en-US" sz="3200" dirty="0"/>
              <a:t>Survey instrument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2D46D0-375A-C64F-AB6B-0408F5AFA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24" y="999309"/>
            <a:ext cx="8015594" cy="3318167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en-US" dirty="0"/>
              <a:t>Use online surveys</a:t>
            </a:r>
          </a:p>
          <a:p>
            <a:pPr marL="57150" indent="0">
              <a:buNone/>
            </a:pPr>
            <a:r>
              <a:rPr lang="en-US" dirty="0"/>
              <a:t>Collect data specific to: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/>
              <a:t>Demographic characteristics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/>
              <a:t>Educational debt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/>
              <a:t>Practice characteristics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/>
              <a:t>Program assessment</a:t>
            </a:r>
          </a:p>
          <a:p>
            <a:pPr marL="457200" lvl="1" indent="0">
              <a:buNone/>
            </a:pPr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323563-4120-F844-9463-4CA18AD73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875" y="1566192"/>
            <a:ext cx="3483543" cy="21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25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200E4-691E-FE47-B8DE-95FFCAF205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730" y="841263"/>
            <a:ext cx="8004391" cy="699065"/>
          </a:xfrm>
        </p:spPr>
        <p:txBody>
          <a:bodyPr>
            <a:normAutofit/>
          </a:bodyPr>
          <a:lstStyle/>
          <a:p>
            <a:r>
              <a:rPr lang="en-US" sz="3200" dirty="0"/>
              <a:t>Who are our Collaborators?</a:t>
            </a:r>
          </a:p>
        </p:txBody>
      </p:sp>
    </p:spTree>
    <p:extLst>
      <p:ext uri="{BB962C8B-B14F-4D97-AF65-F5344CB8AC3E}">
        <p14:creationId xmlns:p14="http://schemas.microsoft.com/office/powerpoint/2010/main" val="3445900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F5189-7CAD-D24D-8533-D86BD674C3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824" y="223812"/>
            <a:ext cx="8004391" cy="503805"/>
          </a:xfrm>
        </p:spPr>
        <p:txBody>
          <a:bodyPr>
            <a:noAutofit/>
          </a:bodyPr>
          <a:lstStyle/>
          <a:p>
            <a:r>
              <a:rPr lang="en-US" sz="3200" dirty="0"/>
              <a:t>Collaborators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2BF36F-0F12-E747-821F-546901E7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63" y="954369"/>
            <a:ext cx="8015594" cy="35148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990000"/>
                </a:solidFill>
              </a:rPr>
              <a:t>School</a:t>
            </a:r>
            <a:r>
              <a:rPr lang="en-US" b="1" dirty="0"/>
              <a:t>-wide exit survey</a:t>
            </a:r>
          </a:p>
          <a:p>
            <a:pPr marL="457200" lvl="1" indent="0">
              <a:buNone/>
            </a:pPr>
            <a:r>
              <a:rPr lang="en-US" sz="1800" dirty="0"/>
              <a:t>Clinical departments within IUSM</a:t>
            </a:r>
          </a:p>
          <a:p>
            <a:pPr marL="457200" lvl="1" indent="0">
              <a:buNone/>
            </a:pPr>
            <a:r>
              <a:rPr lang="en-US" sz="1800" dirty="0"/>
              <a:t>Centralized GME Office</a:t>
            </a:r>
          </a:p>
          <a:p>
            <a:pPr marL="457200" lvl="1" indent="0">
              <a:buNone/>
            </a:pPr>
            <a:r>
              <a:rPr lang="en-US" sz="1800" dirty="0"/>
              <a:t>Dean’s Office</a:t>
            </a:r>
          </a:p>
          <a:p>
            <a:pPr marL="457200" lvl="1" indent="0">
              <a:buNone/>
            </a:pPr>
            <a:r>
              <a:rPr lang="en-US" sz="1800" dirty="0"/>
              <a:t>State legislators and policymakers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990000"/>
                </a:solidFill>
              </a:rPr>
              <a:t>State</a:t>
            </a:r>
            <a:r>
              <a:rPr lang="en-US" b="1" dirty="0"/>
              <a:t>-wide exit survey</a:t>
            </a:r>
          </a:p>
          <a:p>
            <a:pPr marL="457200" lvl="1" indent="0">
              <a:buNone/>
            </a:pPr>
            <a:r>
              <a:rPr lang="en-US" sz="1800" dirty="0"/>
              <a:t>Hospital-affiliated family medicine residency programs within Indiana</a:t>
            </a:r>
          </a:p>
          <a:p>
            <a:pPr marL="457200" lvl="1" indent="0">
              <a:buNone/>
            </a:pPr>
            <a:r>
              <a:rPr lang="en-US" sz="1800" dirty="0"/>
              <a:t>State legislators and policymakers</a:t>
            </a:r>
          </a:p>
        </p:txBody>
      </p:sp>
      <p:pic>
        <p:nvPicPr>
          <p:cNvPr id="6" name="Picture 5" descr="A picture containing metalware, gear&#10;&#10;Description automatically generated">
            <a:extLst>
              <a:ext uri="{FF2B5EF4-FFF2-40B4-BE49-F238E27FC236}">
                <a16:creationId xmlns:a16="http://schemas.microsoft.com/office/drawing/2014/main" id="{03B2A29D-82C5-444C-A762-33CB86DDB6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401242" y="1255143"/>
            <a:ext cx="2859181" cy="197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BCC8E-4172-FF47-946E-C1B2DDA3FA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804" y="820715"/>
            <a:ext cx="8004391" cy="699065"/>
          </a:xfrm>
        </p:spPr>
        <p:txBody>
          <a:bodyPr>
            <a:normAutofit/>
          </a:bodyPr>
          <a:lstStyle/>
          <a:p>
            <a:r>
              <a:rPr lang="en-US" sz="3200" dirty="0"/>
              <a:t>What do exit surveys tell us?</a:t>
            </a:r>
          </a:p>
        </p:txBody>
      </p:sp>
    </p:spTree>
    <p:extLst>
      <p:ext uri="{BB962C8B-B14F-4D97-AF65-F5344CB8AC3E}">
        <p14:creationId xmlns:p14="http://schemas.microsoft.com/office/powerpoint/2010/main" val="3960776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84305-BFDC-BE40-993C-1D06659F9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164" y="168055"/>
            <a:ext cx="8004391" cy="699065"/>
          </a:xfrm>
        </p:spPr>
        <p:txBody>
          <a:bodyPr>
            <a:normAutofit/>
          </a:bodyPr>
          <a:lstStyle/>
          <a:p>
            <a:r>
              <a:rPr lang="en-US" sz="3200" dirty="0"/>
              <a:t>Exit survey results show…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50D033-B9D9-8C4B-82F1-9043BF0BC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164" y="864276"/>
            <a:ext cx="8329672" cy="36358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/>
              <a:t>Practice location of graduates – health professions shortage area / medically underserved area OR to a rural / urban area</a:t>
            </a:r>
          </a:p>
          <a:p>
            <a:pPr marL="0" indent="0">
              <a:buNone/>
            </a:pPr>
            <a:r>
              <a:rPr lang="en-US" sz="1600" dirty="0"/>
              <a:t>Reasons the graduates stay to practice in Indiana or leave the state which can inform recruitment and retention efforts</a:t>
            </a:r>
          </a:p>
          <a:p>
            <a:pPr marL="0" indent="0">
              <a:buNone/>
            </a:pPr>
            <a:r>
              <a:rPr lang="en-US" sz="1600" dirty="0"/>
              <a:t>Resident physician experiences including: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Clinical learning environment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Resident as teacher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Wellness and Mistreatment </a:t>
            </a:r>
          </a:p>
        </p:txBody>
      </p:sp>
      <p:pic>
        <p:nvPicPr>
          <p:cNvPr id="7" name="Picture 6" descr="A picture containing histogram&#10;&#10;Description automatically generated">
            <a:extLst>
              <a:ext uri="{FF2B5EF4-FFF2-40B4-BE49-F238E27FC236}">
                <a16:creationId xmlns:a16="http://schemas.microsoft.com/office/drawing/2014/main" id="{B99D786A-6279-5A40-A866-CE727A225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5564" y="2007671"/>
            <a:ext cx="3452116" cy="258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50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6905" y="57150"/>
            <a:ext cx="6629400" cy="457200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9E36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Reasons to Practice </a:t>
            </a:r>
            <a:r>
              <a:rPr lang="en-US" sz="2400" u="sng" dirty="0">
                <a:solidFill>
                  <a:srgbClr val="9E36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Indiana</a:t>
            </a:r>
            <a:r>
              <a:rPr lang="en-US" sz="2400" dirty="0">
                <a:solidFill>
                  <a:srgbClr val="9E36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(n=51)*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750" y="4632723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200" i="1" dirty="0">
                <a:solidFill>
                  <a:schemeClr val="accent2">
                    <a:lumMod val="50000"/>
                  </a:schemeClr>
                </a:solidFill>
              </a:rPr>
              <a:t>*Reflects responses from only those respondents who indicated their primary practice location was in Indiana (n=51)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7CAFF1D-E3B8-48A7-8AC5-78D3AE9486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1113609"/>
              </p:ext>
            </p:extLst>
          </p:nvPr>
        </p:nvGraphicFramePr>
        <p:xfrm>
          <a:off x="1259785" y="514350"/>
          <a:ext cx="6743700" cy="402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0615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21823" y="2433250"/>
            <a:ext cx="1300356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sz="1350" b="1" dirty="0">
                <a:solidFill>
                  <a:schemeClr val="bg1"/>
                </a:solidFill>
              </a:rPr>
              <a:t>IU Health Ball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494909"/>
              </p:ext>
            </p:extLst>
          </p:nvPr>
        </p:nvGraphicFramePr>
        <p:xfrm>
          <a:off x="154113" y="0"/>
          <a:ext cx="8856324" cy="5086351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083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9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77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77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877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2195">
                <a:tc gridSpan="5"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Well</a:t>
                      </a:r>
                      <a:r>
                        <a:rPr lang="en-US" sz="14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-Being </a:t>
                      </a: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Assessment, 4-year averages (%)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014" marR="5014" marT="5014" marB="0" anchor="ctr">
                    <a:solidFill>
                      <a:srgbClr val="9E361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944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Residency Program</a:t>
                      </a:r>
                      <a:r>
                        <a:rPr lang="en-US" sz="11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rtl="0" fontAlgn="b"/>
                      <a:r>
                        <a:rPr lang="en-US" sz="11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Site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277" marR="7277" marT="7277" marB="0" anchor="ctr">
                    <a:solidFill>
                      <a:srgbClr val="9E361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Personal/ Professional</a:t>
                      </a:r>
                      <a:r>
                        <a:rPr lang="en-US" sz="11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Balance 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14" marR="5014" marT="5014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u="none" strike="noStrike" dirty="0">
                          <a:effectLst/>
                          <a:latin typeface="+mn-lt"/>
                        </a:rPr>
                        <a:t>Feel Burnt</a:t>
                      </a:r>
                      <a:r>
                        <a:rPr lang="en-US" sz="1100" b="1" u="none" strike="noStrike" baseline="0" dirty="0">
                          <a:effectLst/>
                          <a:latin typeface="+mn-lt"/>
                        </a:rPr>
                        <a:t> Out from Work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14" marR="5014" marT="5014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u="none" strike="noStrike" dirty="0">
                          <a:effectLst/>
                          <a:latin typeface="+mn-lt"/>
                        </a:rPr>
                        <a:t>I Have Resources to Maintain Wellness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14" marR="5014" marT="5014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u="none" strike="noStrike" dirty="0">
                          <a:effectLst/>
                          <a:latin typeface="+mn-lt"/>
                        </a:rPr>
                        <a:t>Overall Quality</a:t>
                      </a:r>
                      <a:r>
                        <a:rPr lang="en-US" sz="1100" b="1" u="none" strike="noStrike" baseline="0" dirty="0">
                          <a:effectLst/>
                          <a:latin typeface="+mn-lt"/>
                        </a:rPr>
                        <a:t> of Life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14" marR="5014" marT="5014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886">
                <a:tc vMerge="1">
                  <a:txBody>
                    <a:bodyPr/>
                    <a:lstStyle/>
                    <a:p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Strongly Agree/ </a:t>
                      </a:r>
                      <a:r>
                        <a:rPr lang="en-U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Agree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14" marR="5014" marT="501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Strongly Agree/ Agree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14" marR="5014" marT="501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Strongly Agree/ Agree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14" marR="5014" marT="501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Very Good/ Good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14" marR="5014" marT="501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62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Hospital A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277" marR="7277" marT="7277" marB="0" anchor="ctr">
                    <a:solidFill>
                      <a:srgbClr val="9E361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56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628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Hospital B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277" marR="7277" marT="7277" marB="0" anchor="ctr">
                    <a:solidFill>
                      <a:srgbClr val="9E361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81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94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Hospital C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277" marR="7277" marT="7277" marB="0" anchor="ctr">
                    <a:solidFill>
                      <a:srgbClr val="9E361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79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79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Hospital D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277" marR="7277" marT="7277" marB="0" anchor="ctr">
                    <a:solidFill>
                      <a:srgbClr val="9E361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82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93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Hospital E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277" marR="7277" marT="7277" marB="0" anchor="ctr">
                    <a:solidFill>
                      <a:srgbClr val="9E361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73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83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792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Hospital F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277" marR="7277" marT="7277" marB="0" anchor="ctr">
                    <a:solidFill>
                      <a:srgbClr val="9E361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83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49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Hospital G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277" marR="7277" marT="7277" marB="0" anchor="ctr">
                    <a:solidFill>
                      <a:srgbClr val="9E361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73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73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79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Hospital H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277" marR="7277" marT="7277" marB="0" anchor="ctr">
                    <a:solidFill>
                      <a:srgbClr val="9E361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85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628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Hospital I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277" marR="7277" marT="7277" marB="0" anchor="ctr">
                    <a:solidFill>
                      <a:srgbClr val="9E361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69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86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19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Hospital J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277" marR="7277" marT="7277" marB="0" anchor="ctr">
                    <a:solidFill>
                      <a:srgbClr val="9E361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84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79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Hospital K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277" marR="7277" marT="7277" marB="0" anchor="ctr">
                    <a:solidFill>
                      <a:srgbClr val="9E361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93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5014" marR="5014" marT="5014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562B404-DC7C-467C-AE05-6246AADF7161}"/>
              </a:ext>
            </a:extLst>
          </p:cNvPr>
          <p:cNvSpPr txBox="1"/>
          <p:nvPr/>
        </p:nvSpPr>
        <p:spPr>
          <a:xfrm>
            <a:off x="-1600200" y="2228850"/>
            <a:ext cx="14859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Highest value for that column shown in </a:t>
            </a:r>
            <a:r>
              <a:rPr lang="en-US" sz="1050" b="1" dirty="0">
                <a:solidFill>
                  <a:srgbClr val="00B050"/>
                </a:solidFill>
              </a:rPr>
              <a:t>green</a:t>
            </a:r>
          </a:p>
          <a:p>
            <a:endParaRPr lang="en-US" sz="1050" dirty="0"/>
          </a:p>
          <a:p>
            <a:r>
              <a:rPr lang="en-US" sz="1050" dirty="0"/>
              <a:t>Lowest value for that column shown in </a:t>
            </a:r>
            <a:r>
              <a:rPr lang="en-US" sz="1050" b="1" dirty="0">
                <a:solidFill>
                  <a:srgbClr val="FF0000"/>
                </a:solidFill>
              </a:rPr>
              <a:t>red</a:t>
            </a:r>
          </a:p>
        </p:txBody>
      </p:sp>
    </p:spTree>
    <p:extLst>
      <p:ext uri="{BB962C8B-B14F-4D97-AF65-F5344CB8AC3E}">
        <p14:creationId xmlns:p14="http://schemas.microsoft.com/office/powerpoint/2010/main" val="212621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B254E1-59B3-F94E-80DC-5A4F14742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326" y="107330"/>
            <a:ext cx="3137159" cy="44265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7CC811-107C-7C4B-97F1-F06A7E7BF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8160" y="193343"/>
            <a:ext cx="3302884" cy="434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06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CBC28-66A6-6D47-A49B-CC2EEC9F17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804" y="820715"/>
            <a:ext cx="8004391" cy="699065"/>
          </a:xfrm>
        </p:spPr>
        <p:txBody>
          <a:bodyPr/>
          <a:lstStyle/>
          <a:p>
            <a:r>
              <a:rPr lang="en-US" dirty="0"/>
              <a:t>How are the exit survey results shared?</a:t>
            </a:r>
          </a:p>
        </p:txBody>
      </p:sp>
    </p:spTree>
    <p:extLst>
      <p:ext uri="{BB962C8B-B14F-4D97-AF65-F5344CB8AC3E}">
        <p14:creationId xmlns:p14="http://schemas.microsoft.com/office/powerpoint/2010/main" val="3564107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24950-5BFC-6347-A8E8-6395EBCFA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222" y="171242"/>
            <a:ext cx="8004391" cy="699065"/>
          </a:xfrm>
        </p:spPr>
        <p:txBody>
          <a:bodyPr/>
          <a:lstStyle/>
          <a:p>
            <a:r>
              <a:rPr lang="en-US" dirty="0"/>
              <a:t>Exit survey results are shared via…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87AAF1-646A-6247-A4A6-34FAB8D0F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508" y="898133"/>
            <a:ext cx="8426984" cy="3555072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Annual reports and presentations to the IUSM leadership as well as to the Indiana Medical Education Board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Presentations to local, regional, national, and international conferences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Publications in peer-reviewed journals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269FBA-4C3F-6D41-8DFD-FCB42E467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663" y="2277200"/>
            <a:ext cx="3564274" cy="199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562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103397A-3D76-5141-B25E-B6E37F6EF90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6254535"/>
              </p:ext>
            </p:extLst>
          </p:nvPr>
        </p:nvGraphicFramePr>
        <p:xfrm>
          <a:off x="4941871" y="123166"/>
          <a:ext cx="3800308" cy="426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Acrobat Document" r:id="rId3" imgW="24688800" imgH="24688800" progId="Acrobat.Document.11">
                  <p:embed/>
                </p:oleObj>
              </mc:Choice>
              <mc:Fallback>
                <p:oleObj name="Acrobat Document" r:id="rId3" imgW="24688800" imgH="24688800" progId="Acrobat.Document.11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41871" y="123166"/>
                        <a:ext cx="3800308" cy="426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755CBAB2-D546-DE46-A534-5162107364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695147"/>
              </p:ext>
            </p:extLst>
          </p:nvPr>
        </p:nvGraphicFramePr>
        <p:xfrm>
          <a:off x="401822" y="123166"/>
          <a:ext cx="3923598" cy="426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Acrobat Document" r:id="rId5" imgW="16459200" imgH="24688800" progId="Acrobat.Document.11">
                  <p:embed/>
                </p:oleObj>
              </mc:Choice>
              <mc:Fallback>
                <p:oleObj name="Acrobat Document" r:id="rId5" imgW="16459200" imgH="24688800" progId="Acrobat.Document.11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0E38A9A-5242-6C41-BCBC-F836DA09C0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1822" y="123166"/>
                        <a:ext cx="3923598" cy="426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740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05D0E-6E0C-8848-BA23-04CF54BC9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854" y="660331"/>
            <a:ext cx="8447199" cy="1392756"/>
          </a:xfrm>
        </p:spPr>
        <p:txBody>
          <a:bodyPr>
            <a:normAutofit/>
          </a:bodyPr>
          <a:lstStyle/>
          <a:p>
            <a:r>
              <a:rPr lang="en-US" sz="3200" dirty="0"/>
              <a:t>How do exit surveys contribute to health workforce planning?</a:t>
            </a:r>
          </a:p>
        </p:txBody>
      </p:sp>
    </p:spTree>
    <p:extLst>
      <p:ext uri="{BB962C8B-B14F-4D97-AF65-F5344CB8AC3E}">
        <p14:creationId xmlns:p14="http://schemas.microsoft.com/office/powerpoint/2010/main" val="2800549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05D0E-6E0C-8848-BA23-04CF54BC9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999" y="184134"/>
            <a:ext cx="8004391" cy="658347"/>
          </a:xfrm>
        </p:spPr>
        <p:txBody>
          <a:bodyPr>
            <a:normAutofit/>
          </a:bodyPr>
          <a:lstStyle/>
          <a:p>
            <a:r>
              <a:rPr lang="en-US" sz="3200" dirty="0"/>
              <a:t>Contribution</a:t>
            </a:r>
            <a:r>
              <a:rPr lang="en-US" dirty="0"/>
              <a:t> to health workforce planning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3C4640-F34C-E34C-9347-BB56F8E67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99" y="842481"/>
            <a:ext cx="8458002" cy="373979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sz="2100" dirty="0"/>
              <a:t>Exit survey inform state policymakers about the long-term trends in the composition and distribution of the physician workforce in Indiana</a:t>
            </a:r>
          </a:p>
          <a:p>
            <a:pPr>
              <a:buFont typeface="Wingdings" pitchFamily="2" charset="2"/>
              <a:buChar char="§"/>
            </a:pPr>
            <a:r>
              <a:rPr lang="en-US" sz="2100" dirty="0"/>
              <a:t>Exit surveys help Indiana policymakers develop strategies and incentives to encourage more resident physicians to enter practice in areas of medical need in Indiana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1A78C694-5A42-B745-9CDF-66DC62A65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340" y="842481"/>
            <a:ext cx="3611366" cy="190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94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8824" y="158179"/>
            <a:ext cx="8004391" cy="699065"/>
          </a:xfrm>
        </p:spPr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6418" y="1437959"/>
            <a:ext cx="8015594" cy="23116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Komal Kochhar, MBBS, MHA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kkochhar@iupui.edu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851850"/>
      </p:ext>
    </p:extLst>
  </p:cSld>
  <p:clrMapOvr>
    <a:masterClrMapping/>
  </p:clrMapOvr>
</p:sld>
</file>

<file path=ppt/theme/theme1.xml><?xml version="1.0" encoding="utf-8"?>
<a:theme xmlns:a="http://schemas.openxmlformats.org/drawingml/2006/main" name="Ma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U-template" id="{C7B95AAD-EE54-7F4D-ADA7-448D05ECCD2B}" vid="{05859D7C-03D2-BC4B-B10A-CDB31656B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96B621A43DE04291570CB926790924" ma:contentTypeVersion="6" ma:contentTypeDescription="Create a new document." ma:contentTypeScope="" ma:versionID="4a624ed5181d782c5ee40ee14cbc5538">
  <xsd:schema xmlns:xsd="http://www.w3.org/2001/XMLSchema" xmlns:xs="http://www.w3.org/2001/XMLSchema" xmlns:p="http://schemas.microsoft.com/office/2006/metadata/properties" xmlns:ns2="23be176c-680f-456e-aa54-1e14a59f4929" targetNamespace="http://schemas.microsoft.com/office/2006/metadata/properties" ma:root="true" ma:fieldsID="77bdbb2836ae83bb16188e8ba7860c2d" ns2:_="">
    <xsd:import namespace="23be176c-680f-456e-aa54-1e14a59f4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be176c-680f-456e-aa54-1e14a59f49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customXml/itemProps2.xml><?xml version="1.0" encoding="utf-8"?>
<ds:datastoreItem xmlns:ds="http://schemas.openxmlformats.org/officeDocument/2006/customXml" ds:itemID="{67774CFE-123B-49B0-AF64-B351A3C6A329}"/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Main</Template>
  <TotalTime>1273</TotalTime>
  <Words>622</Words>
  <Application>Microsoft Macintosh PowerPoint</Application>
  <PresentationFormat>On-screen Show (16:9)</PresentationFormat>
  <Paragraphs>151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Wingdings</vt:lpstr>
      <vt:lpstr>Main</vt:lpstr>
      <vt:lpstr>Acrobat Document</vt:lpstr>
      <vt:lpstr>Exit surveys of residents and fellows in Indiana</vt:lpstr>
      <vt:lpstr>Overview</vt:lpstr>
      <vt:lpstr>Background</vt:lpstr>
      <vt:lpstr>Who do we survey?</vt:lpstr>
      <vt:lpstr>School-wide exit survey</vt:lpstr>
      <vt:lpstr>State-wide exit survey</vt:lpstr>
      <vt:lpstr>What do we ask?</vt:lpstr>
      <vt:lpstr>Survey instrument</vt:lpstr>
      <vt:lpstr>Who are our Collaborators?</vt:lpstr>
      <vt:lpstr>Collaborators</vt:lpstr>
      <vt:lpstr>What do exit surveys tell us?</vt:lpstr>
      <vt:lpstr>Exit survey results show…</vt:lpstr>
      <vt:lpstr>Main Reasons to Practice in Indiana (n=51)*</vt:lpstr>
      <vt:lpstr>PowerPoint Presentation</vt:lpstr>
      <vt:lpstr>PowerPoint Presentation</vt:lpstr>
      <vt:lpstr>How are the exit survey results shared?</vt:lpstr>
      <vt:lpstr>Exit survey results are shared via…</vt:lpstr>
      <vt:lpstr>PowerPoint Presentation</vt:lpstr>
      <vt:lpstr>How do exit surveys contribute to health workforce planning?</vt:lpstr>
      <vt:lpstr>Contribution to health workforce planning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Unnecessarily extra long title of presentation</dc:title>
  <dc:creator>Microsoft Office User</dc:creator>
  <cp:lastModifiedBy>Kochhar, Komal</cp:lastModifiedBy>
  <cp:revision>78</cp:revision>
  <cp:lastPrinted>2018-12-18T16:32:29Z</cp:lastPrinted>
  <dcterms:created xsi:type="dcterms:W3CDTF">2018-12-18T16:15:14Z</dcterms:created>
  <dcterms:modified xsi:type="dcterms:W3CDTF">2021-02-12T21:44:16Z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0x010100D696B621A43DE04291570CB926790924</vt:lpwstr>
  </property>
</Properties>
</file>